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445" r:id="rId5"/>
    <p:sldId id="455" r:id="rId6"/>
    <p:sldId id="494" r:id="rId7"/>
    <p:sldId id="479" r:id="rId8"/>
    <p:sldId id="458" r:id="rId9"/>
    <p:sldId id="459" r:id="rId10"/>
    <p:sldId id="492" r:id="rId11"/>
    <p:sldId id="487" r:id="rId12"/>
    <p:sldId id="493" r:id="rId13"/>
    <p:sldId id="460" r:id="rId14"/>
    <p:sldId id="476" r:id="rId15"/>
    <p:sldId id="462" r:id="rId16"/>
    <p:sldId id="477" r:id="rId17"/>
    <p:sldId id="478" r:id="rId18"/>
    <p:sldId id="475" r:id="rId19"/>
    <p:sldId id="467" r:id="rId20"/>
    <p:sldId id="472" r:id="rId21"/>
    <p:sldId id="483" r:id="rId22"/>
    <p:sldId id="484" r:id="rId23"/>
    <p:sldId id="469" r:id="rId24"/>
    <p:sldId id="470" r:id="rId25"/>
    <p:sldId id="471" r:id="rId26"/>
    <p:sldId id="454"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2">
          <p15:clr>
            <a:srgbClr val="A4A3A4"/>
          </p15:clr>
        </p15:guide>
        <p15:guide id="2" pos="4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ea Södergren" initials="PS" lastIdx="0" clrIdx="0"/>
  <p:cmAuthor id="1" name="Amanda Mårtensson" initials="AM" lastIdx="18" clrIdx="1">
    <p:extLst>
      <p:ext uri="{19B8F6BF-5375-455C-9EA6-DF929625EA0E}">
        <p15:presenceInfo xmlns:p15="http://schemas.microsoft.com/office/powerpoint/2012/main" userId="Amanda Mårtensson" providerId="None"/>
      </p:ext>
    </p:extLst>
  </p:cmAuthor>
  <p:cmAuthor id="2" name="Anna Jansson" initials="AJ" lastIdx="14" clrIdx="2">
    <p:extLst>
      <p:ext uri="{19B8F6BF-5375-455C-9EA6-DF929625EA0E}">
        <p15:presenceInfo xmlns:p15="http://schemas.microsoft.com/office/powerpoint/2012/main" userId="S::anna.jansson@ehalsomyndigheten.se::de21fcbe-032a-489c-850b-bdecd7e2d3d6" providerId="AD"/>
      </p:ext>
    </p:extLst>
  </p:cmAuthor>
  <p:cmAuthor id="3" name="Linn Widlund" initials="LW" lastIdx="3" clrIdx="3">
    <p:extLst>
      <p:ext uri="{19B8F6BF-5375-455C-9EA6-DF929625EA0E}">
        <p15:presenceInfo xmlns:p15="http://schemas.microsoft.com/office/powerpoint/2012/main" userId="S::linn.widlund@ehalsomyndigheten.se::290faed9-25a2-4df4-a9e4-533f2679b0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672565"/>
    <a:srgbClr val="32DAC4"/>
    <a:srgbClr val="00A7E2"/>
    <a:srgbClr val="DDC4BA"/>
    <a:srgbClr val="EE9BAD"/>
    <a:srgbClr val="555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64993" autoAdjust="0"/>
  </p:normalViewPr>
  <p:slideViewPr>
    <p:cSldViewPr showGuides="1">
      <p:cViewPr varScale="1">
        <p:scale>
          <a:sx n="66" d="100"/>
          <a:sy n="66" d="100"/>
        </p:scale>
        <p:origin x="3132" y="78"/>
      </p:cViewPr>
      <p:guideLst>
        <p:guide orient="horz" pos="1352"/>
        <p:guide pos="420"/>
      </p:guideLst>
    </p:cSldViewPr>
  </p:slideViewPr>
  <p:outlineViewPr>
    <p:cViewPr>
      <p:scale>
        <a:sx n="33" d="100"/>
        <a:sy n="33" d="100"/>
      </p:scale>
      <p:origin x="0" y="14674"/>
    </p:cViewPr>
  </p:outlineViewPr>
  <p:notesTextViewPr>
    <p:cViewPr>
      <p:scale>
        <a:sx n="1" d="1"/>
        <a:sy n="1" d="1"/>
      </p:scale>
      <p:origin x="0" y="0"/>
    </p:cViewPr>
  </p:notesTextViewPr>
  <p:sorterViewPr>
    <p:cViewPr>
      <p:scale>
        <a:sx n="130" d="100"/>
        <a:sy n="130" d="100"/>
      </p:scale>
      <p:origin x="0" y="-6076"/>
    </p:cViewPr>
  </p:sorterViewPr>
  <p:notesViewPr>
    <p:cSldViewPr showGuides="1">
      <p:cViewPr>
        <p:scale>
          <a:sx n="110" d="100"/>
          <a:sy n="110" d="100"/>
        </p:scale>
        <p:origin x="-3348" y="6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1A4942AE-5842-7D4B-A5B6-B67F46B30A47}" type="datetime1">
              <a:rPr lang="sv-SE" smtClean="0"/>
              <a:t>2024-02-05</a:t>
            </a:fld>
            <a:endParaRPr lang="sv-SE" dirty="0"/>
          </a:p>
        </p:txBody>
      </p:sp>
      <p:sp>
        <p:nvSpPr>
          <p:cNvPr id="4" name="Platshållare för sidfot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9F270BD3-19F7-4B6C-9CE6-9BAF81C7E986}" type="slidenum">
              <a:rPr lang="sv-SE" smtClean="0"/>
              <a:t>‹#›</a:t>
            </a:fld>
            <a:endParaRPr lang="sv-SE" dirty="0"/>
          </a:p>
        </p:txBody>
      </p:sp>
    </p:spTree>
    <p:extLst>
      <p:ext uri="{BB962C8B-B14F-4D97-AF65-F5344CB8AC3E}">
        <p14:creationId xmlns:p14="http://schemas.microsoft.com/office/powerpoint/2010/main" val="3383559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9348A77-C5EC-2F49-8D60-99A2795519EC}" type="datetime1">
              <a:rPr lang="sv-SE" smtClean="0"/>
              <a:t>2024-02-05</a:t>
            </a:fld>
            <a:endParaRPr lang="en-US"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6E611AC6-6AF3-4383-A1A0-9731B5AA9D0B}" type="slidenum">
              <a:rPr lang="en-US" smtClean="0"/>
              <a:t>‹#›</a:t>
            </a:fld>
            <a:endParaRPr lang="en-US" dirty="0"/>
          </a:p>
        </p:txBody>
      </p:sp>
    </p:spTree>
    <p:extLst>
      <p:ext uri="{BB962C8B-B14F-4D97-AF65-F5344CB8AC3E}">
        <p14:creationId xmlns:p14="http://schemas.microsoft.com/office/powerpoint/2010/main" val="40766758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4" name="Platshållare för bildnummer 3"/>
          <p:cNvSpPr>
            <a:spLocks noGrp="1"/>
          </p:cNvSpPr>
          <p:nvPr>
            <p:ph type="sldNum" sz="quarter" idx="10"/>
          </p:nvPr>
        </p:nvSpPr>
        <p:spPr/>
        <p:txBody>
          <a:bodyPr/>
          <a:lstStyle/>
          <a:p>
            <a:fld id="{6E611AC6-6AF3-4383-A1A0-9731B5AA9D0B}" type="slidenum">
              <a:rPr lang="en-US" smtClean="0"/>
              <a:t>1</a:t>
            </a:fld>
            <a:endParaRPr lang="en-US" dirty="0"/>
          </a:p>
        </p:txBody>
      </p:sp>
      <p:sp>
        <p:nvSpPr>
          <p:cNvPr id="5" name="Platshållare för anteckningar 2"/>
          <p:cNvSpPr>
            <a:spLocks noGrp="1"/>
          </p:cNvSpPr>
          <p:nvPr>
            <p:ph type="body" idx="1"/>
          </p:nvPr>
        </p:nvSpPr>
        <p:spPr/>
        <p:txBody>
          <a:bodyPr>
            <a:normAutofit fontScale="92500" lnSpcReduction="10000"/>
          </a:bodyPr>
          <a:lstStyle/>
          <a:p>
            <a:pPr defTabSz="457200" eaLnBrk="0" hangingPunct="0">
              <a:spcBef>
                <a:spcPct val="30000"/>
              </a:spcBef>
            </a:pPr>
            <a:r>
              <a:rPr lang="sv-SE" dirty="0">
                <a:ea typeface="ＭＳ Ｐゴシック" pitchFamily="34" charset="-128"/>
              </a:rPr>
              <a:t>Det här utbildningsmaterialet vänder sig till dig som är farmaceut och ska arbeta med det Elektroniskt Expertstöd (EES). Materialet har tagits fram för att beskriva vad EES innehåller och hur det fungerar. </a:t>
            </a:r>
          </a:p>
          <a:p>
            <a:pPr defTabSz="457200" eaLnBrk="0" hangingPunct="0">
              <a:spcBef>
                <a:spcPct val="30000"/>
              </a:spcBef>
            </a:pPr>
            <a:endParaRPr lang="sv-SE" dirty="0">
              <a:ea typeface="ＭＳ Ｐゴシック" pitchFamily="34" charset="-128"/>
            </a:endParaRPr>
          </a:p>
          <a:p>
            <a:pPr defTabSz="457200" eaLnBrk="0" hangingPunct="0">
              <a:spcBef>
                <a:spcPct val="30000"/>
              </a:spcBef>
            </a:pPr>
            <a:r>
              <a:rPr lang="sv-SE" dirty="0">
                <a:ea typeface="ＭＳ Ｐゴシック" pitchFamily="34" charset="-128"/>
              </a:rPr>
              <a:t>Genom E-hälsomyndigheten är EES tillgängligt för alla apoteksaktörer på konkurrensneutrala villkor.</a:t>
            </a:r>
          </a:p>
          <a:p>
            <a:pPr defTabSz="457200" eaLnBrk="0" hangingPunct="0">
              <a:spcBef>
                <a:spcPct val="30000"/>
              </a:spcBef>
            </a:pPr>
            <a:endParaRPr lang="sv-SE" dirty="0">
              <a:solidFill>
                <a:srgbClr val="FF8000"/>
              </a:solidFill>
              <a:ea typeface="ＭＳ Ｐゴシック" pitchFamily="34" charset="-128"/>
            </a:endParaRPr>
          </a:p>
          <a:p>
            <a:pPr defTabSz="457200" eaLnBrk="0" hangingPunct="0">
              <a:spcBef>
                <a:spcPct val="30000"/>
              </a:spcBef>
            </a:pPr>
            <a:r>
              <a:rPr lang="sv-SE" dirty="0">
                <a:ea typeface="ＭＳ Ｐゴシック" pitchFamily="34" charset="-128"/>
              </a:rPr>
              <a:t>Ansvarig för Elektroniskt Expertstöd är E-hälsomyndigheten.</a:t>
            </a:r>
          </a:p>
          <a:p>
            <a:pPr defTabSz="457200" eaLnBrk="0" hangingPunct="0">
              <a:spcBef>
                <a:spcPct val="30000"/>
              </a:spcBef>
            </a:pPr>
            <a:endParaRPr lang="sv-SE" dirty="0">
              <a:ea typeface="ＭＳ Ｐゴシック" pitchFamily="34" charset="-128"/>
            </a:endParaRPr>
          </a:p>
          <a:p>
            <a:r>
              <a:rPr lang="sv-SE" dirty="0"/>
              <a:t>Postadress</a:t>
            </a:r>
          </a:p>
          <a:p>
            <a:r>
              <a:rPr lang="sv-SE" dirty="0"/>
              <a:t>E-hälsomyndigheten</a:t>
            </a:r>
          </a:p>
          <a:p>
            <a:r>
              <a:rPr lang="sv-SE" dirty="0"/>
              <a:t>Box 913</a:t>
            </a:r>
          </a:p>
          <a:p>
            <a:r>
              <a:rPr lang="sv-SE" dirty="0"/>
              <a:t>391 29 Kalmar</a:t>
            </a:r>
          </a:p>
          <a:p>
            <a:endParaRPr lang="sv-SE" dirty="0"/>
          </a:p>
          <a:p>
            <a:r>
              <a:rPr lang="sv-SE" dirty="0"/>
              <a:t>Besöksadresser</a:t>
            </a:r>
          </a:p>
          <a:p>
            <a:r>
              <a:rPr lang="sv-SE" dirty="0"/>
              <a:t>Sankt Eriksgatan 117</a:t>
            </a:r>
          </a:p>
          <a:p>
            <a:r>
              <a:rPr lang="sv-SE" dirty="0"/>
              <a:t>113 43 Stockholm</a:t>
            </a:r>
          </a:p>
          <a:p>
            <a:endParaRPr lang="sv-SE" dirty="0"/>
          </a:p>
          <a:p>
            <a:r>
              <a:rPr lang="sv-SE" dirty="0"/>
              <a:t>Södra Långgatan 60</a:t>
            </a:r>
          </a:p>
          <a:p>
            <a:r>
              <a:rPr lang="sv-SE" dirty="0"/>
              <a:t>392 31 Kalmar</a:t>
            </a:r>
          </a:p>
          <a:p>
            <a:r>
              <a:rPr lang="sv-SE" dirty="0">
                <a:ea typeface="ＭＳ Ｐゴシック" pitchFamily="34" charset="-128"/>
              </a:rPr>
              <a:t>Vid frågor och funderingar kontakta registrator@ehalsomyndigheten.se</a:t>
            </a:r>
          </a:p>
          <a:p>
            <a:pPr defTabSz="457200" eaLnBrk="0" hangingPunct="0">
              <a:spcBef>
                <a:spcPct val="30000"/>
              </a:spcBef>
            </a:pPr>
            <a:endParaRPr lang="sv-SE" dirty="0">
              <a:ea typeface="ＭＳ Ｐゴシック" pitchFamily="34" charset="-128"/>
            </a:endParaRPr>
          </a:p>
          <a:p>
            <a:pPr defTabSz="457200" eaLnBrk="0" hangingPunct="0">
              <a:spcBef>
                <a:spcPct val="30000"/>
              </a:spcBef>
            </a:pPr>
            <a:r>
              <a:rPr lang="sv-SE" dirty="0">
                <a:ea typeface="ＭＳ Ｐゴシック" pitchFamily="34" charset="-128"/>
              </a:rPr>
              <a:t>Detta material är upphovsrättsskyddat och tillhör E-Hälsomyndigheten. Materialet får inte kopieras eller ändras utan E-hälsomyndighetens samtycke.</a:t>
            </a:r>
          </a:p>
          <a:p>
            <a:pPr defTabSz="457200" eaLnBrk="0" hangingPunct="0">
              <a:spcBef>
                <a:spcPct val="30000"/>
              </a:spcBef>
            </a:pPr>
            <a:br>
              <a:rPr lang="sv-SE" dirty="0">
                <a:ea typeface="ＭＳ Ｐゴシック" pitchFamily="34" charset="-128"/>
              </a:rPr>
            </a:br>
            <a:endParaRPr lang="sv-SE" dirty="0"/>
          </a:p>
        </p:txBody>
      </p:sp>
    </p:spTree>
    <p:extLst>
      <p:ext uri="{BB962C8B-B14F-4D97-AF65-F5344CB8AC3E}">
        <p14:creationId xmlns:p14="http://schemas.microsoft.com/office/powerpoint/2010/main" val="47166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174875" y="744538"/>
            <a:ext cx="3705225" cy="2779712"/>
          </a:xfrm>
        </p:spPr>
      </p:sp>
      <p:sp>
        <p:nvSpPr>
          <p:cNvPr id="4" name="Platshållare för bildnummer 3"/>
          <p:cNvSpPr>
            <a:spLocks noGrp="1"/>
          </p:cNvSpPr>
          <p:nvPr>
            <p:ph type="sldNum" sz="quarter" idx="10"/>
          </p:nvPr>
        </p:nvSpPr>
        <p:spPr/>
        <p:txBody>
          <a:bodyPr/>
          <a:lstStyle/>
          <a:p>
            <a:fld id="{6E611AC6-6AF3-4383-A1A0-9731B5AA9D0B}" type="slidenum">
              <a:rPr lang="en-US" smtClean="0"/>
              <a:t>10</a:t>
            </a:fld>
            <a:endParaRPr lang="en-US" dirty="0"/>
          </a:p>
        </p:txBody>
      </p:sp>
      <p:sp>
        <p:nvSpPr>
          <p:cNvPr id="5" name="Rectangle 3"/>
          <p:cNvSpPr>
            <a:spLocks noGrp="1"/>
          </p:cNvSpPr>
          <p:nvPr>
            <p:ph type="body" idx="1"/>
          </p:nvPr>
        </p:nvSpPr>
        <p:spPr bwMode="auto">
          <a:xfrm>
            <a:off x="679768" y="3883200"/>
            <a:ext cx="5438140" cy="5298942"/>
          </a:xfrm>
          <a:noFill/>
        </p:spPr>
        <p:txBody>
          <a:bodyPr>
            <a:normAutofit fontScale="92500" lnSpcReduction="20000"/>
          </a:bodyPr>
          <a:lstStyle/>
          <a:p>
            <a:r>
              <a:rPr lang="sv-SE" b="1" dirty="0">
                <a:ea typeface="ＭＳ Ｐゴシック" pitchFamily="34" charset="-128"/>
                <a:cs typeface="Arial" charset="0"/>
              </a:rPr>
              <a:t>Hur/när genereras en hög dos signal?</a:t>
            </a:r>
          </a:p>
          <a:p>
            <a:r>
              <a:rPr lang="sv-SE" dirty="0">
                <a:ea typeface="ＭＳ Ｐゴシック" pitchFamily="34" charset="-128"/>
                <a:cs typeface="Arial" charset="0"/>
              </a:rPr>
              <a:t>EES signalerar om för </a:t>
            </a:r>
            <a:r>
              <a:rPr lang="sv-SE" i="1" dirty="0">
                <a:ea typeface="ＭＳ Ｐゴシック" pitchFamily="34" charset="-128"/>
                <a:cs typeface="Arial" charset="0"/>
              </a:rPr>
              <a:t>hög dos </a:t>
            </a:r>
            <a:r>
              <a:rPr lang="sv-SE" dirty="0">
                <a:ea typeface="ＭＳ Ｐゴシック" pitchFamily="34" charset="-128"/>
                <a:cs typeface="Arial" charset="0"/>
              </a:rPr>
              <a:t>om patientens dygnsdos överskrider den maximala dygnsdos för läkemedlet. </a:t>
            </a:r>
          </a:p>
          <a:p>
            <a:r>
              <a:rPr lang="sv-SE" dirty="0">
                <a:ea typeface="ＭＳ Ｐゴシック" pitchFamily="34" charset="-128"/>
                <a:cs typeface="Arial" charset="0"/>
              </a:rPr>
              <a:t>Gränsvärdet i EES baserar sig nästan uteslutande på dokumentation utifrån SPC*/FASS. Många läkemedel har flera olika indikationer med varierande dosering. Eftersom vi i Sverige saknar diagnoskoder på recepten kan EES inte avgöra vilken indikation som avses. I EES är det därför alltid den högsta rekommenderade dygnsdosen som styr gränsvärdet för hög dos, undantaget är mycket sällsynta sjukdomar med kraftigt avvikande dosering. I SPC/FASS är det vanligt med skillnader kring doseringsrekommendationer mellan olika generika, vilket kan vara förvirrande för farmaceuten. EES har harmoniserat dessa produkter så de har samma maximala dygnsdos. </a:t>
            </a:r>
          </a:p>
          <a:p>
            <a:endParaRPr lang="sv-SE" dirty="0">
              <a:ea typeface="ＭＳ Ｐゴシック" pitchFamily="34" charset="-128"/>
              <a:cs typeface="Arial" charset="0"/>
            </a:endParaRPr>
          </a:p>
          <a:p>
            <a:r>
              <a:rPr lang="sv-SE" dirty="0">
                <a:ea typeface="ＭＳ Ｐゴシック" pitchFamily="34" charset="-128"/>
                <a:cs typeface="Arial" charset="0"/>
              </a:rPr>
              <a:t>Patientens dygnsdos hämtas i första hand från fältet "daglig mängd" i </a:t>
            </a:r>
            <a:r>
              <a:rPr lang="sv-SE" b="0" dirty="0">
                <a:ea typeface="ＭＳ Ｐゴシック" pitchFamily="-112" charset="-128"/>
                <a:cs typeface="Arial" pitchFamily="34" charset="0"/>
              </a:rPr>
              <a:t> den Nationella läkemedelslistan.</a:t>
            </a:r>
            <a:r>
              <a:rPr lang="sv-SE" dirty="0">
                <a:ea typeface="ＭＳ Ｐゴシック" pitchFamily="34" charset="-128"/>
                <a:cs typeface="Arial" charset="0"/>
              </a:rPr>
              <a:t> Om daglig mängd saknas tolkar EES den doseringstext som finns på receptet. Exempelvis "förstår” EES att ”1 tablett 2 gånger dagligen” innebär en dygnsdos på totalt 2 tabletter, eller att ”2 tabletter 3 gånger dagligen” innebär en dygnsdos på totalt 6 tabletter. </a:t>
            </a:r>
          </a:p>
          <a:p>
            <a:endParaRPr lang="sv-SE" dirty="0">
              <a:ea typeface="ＭＳ Ｐゴシック" pitchFamily="34" charset="-128"/>
              <a:cs typeface="Arial" charset="0"/>
            </a:endParaRPr>
          </a:p>
          <a:p>
            <a:r>
              <a:rPr lang="sv-SE" dirty="0">
                <a:ea typeface="ＭＳ Ｐゴシック" pitchFamily="34" charset="-128"/>
                <a:cs typeface="Arial" charset="0"/>
              </a:rPr>
              <a:t>I exemplet på bilden blir det en signal eftersom patienten får 90 mg Simvastatin och gränsvärdet (maximala dygnsdosen) är 80 mg/dygn enligt SPC/FASS.</a:t>
            </a:r>
          </a:p>
          <a:p>
            <a:endParaRPr lang="sv-SE" dirty="0">
              <a:ea typeface="ＭＳ Ｐゴシック" pitchFamily="34" charset="-128"/>
              <a:cs typeface="Arial" charset="0"/>
            </a:endParaRPr>
          </a:p>
          <a:p>
            <a:r>
              <a:rPr lang="sv-SE" sz="1100" dirty="0">
                <a:ea typeface="ＭＳ Ｐゴシック" pitchFamily="34" charset="-128"/>
                <a:cs typeface="Arial" charset="0"/>
              </a:rPr>
              <a:t>*</a:t>
            </a:r>
            <a:r>
              <a:rPr lang="sv-SE" sz="1100" dirty="0"/>
              <a:t>Produktresumé förkortas ibland SPC eller SmPC från den engelska benämningen Summary of Product Characteristics.</a:t>
            </a:r>
            <a:endParaRPr lang="sv-SE" sz="1100" dirty="0">
              <a:ea typeface="ＭＳ Ｐゴシック" pitchFamily="34" charset="-128"/>
              <a:cs typeface="Arial" charset="0"/>
            </a:endParaRPr>
          </a:p>
          <a:p>
            <a:endParaRPr lang="sv-SE" dirty="0">
              <a:ea typeface="ＭＳ Ｐゴシック" pitchFamily="34" charset="-128"/>
              <a:cs typeface="Arial" charset="0"/>
            </a:endParaRPr>
          </a:p>
          <a:p>
            <a:r>
              <a:rPr lang="sv-SE" b="1" dirty="0">
                <a:ea typeface="ＭＳ Ｐゴシック" pitchFamily="34" charset="-128"/>
                <a:cs typeface="Arial" charset="0"/>
              </a:rPr>
              <a:t>Begränsningar </a:t>
            </a:r>
          </a:p>
          <a:p>
            <a:r>
              <a:rPr lang="sv-SE" dirty="0">
                <a:ea typeface="ＭＳ Ｐゴシック" pitchFamily="34" charset="-128"/>
                <a:cs typeface="Arial" charset="0"/>
              </a:rPr>
              <a:t>För EES ska kunna beräkna vilken dos som förskrivits krävs att det finns tolkningsbar information på receptet. Doseringstexter i stil med ”enligt tidigare ordination” eller ”enligt tryckt föreskrift” innehåller inga tolkningsbara uppgifter och EES kan således inte beräkna någon dygnsdos. Om fältet daglig mängd inte heller är ifylld, går det i dessa situationer inte att genomföra någon doskontroll. Du</a:t>
            </a:r>
            <a:r>
              <a:rPr lang="sv-SE" baseline="0" dirty="0">
                <a:ea typeface="ＭＳ Ｐゴシック" pitchFamily="34" charset="-128"/>
                <a:cs typeface="Arial" charset="0"/>
              </a:rPr>
              <a:t> </a:t>
            </a:r>
            <a:r>
              <a:rPr lang="sv-SE" dirty="0">
                <a:ea typeface="ＭＳ Ｐゴシック" pitchFamily="34" charset="-128"/>
                <a:cs typeface="Arial" charset="0"/>
              </a:rPr>
              <a:t>uppmärksammas på detta genom att texten” </a:t>
            </a:r>
            <a:r>
              <a:rPr lang="sv-SE" i="1" dirty="0">
                <a:ea typeface="ＭＳ Ｐゴシック" pitchFamily="-112" charset="-128"/>
                <a:cs typeface="Arial" pitchFamily="34" charset="0"/>
              </a:rPr>
              <a:t>Doseringskontroll har ej genomförts. Gör vid behov manuell kontroll”  </a:t>
            </a:r>
            <a:r>
              <a:rPr lang="sv-SE" dirty="0">
                <a:ea typeface="ＭＳ Ｐゴシック" pitchFamily="-112" charset="-128"/>
                <a:cs typeface="Arial" pitchFamily="34" charset="0"/>
              </a:rPr>
              <a:t>visas</a:t>
            </a:r>
            <a:r>
              <a:rPr lang="sv-SE" i="1" dirty="0">
                <a:ea typeface="ＭＳ Ｐゴシック" pitchFamily="-112" charset="-128"/>
                <a:cs typeface="Arial" pitchFamily="34" charset="0"/>
              </a:rPr>
              <a:t>. </a:t>
            </a:r>
            <a:r>
              <a:rPr lang="sv-SE" dirty="0">
                <a:ea typeface="ＭＳ Ｐゴシック" pitchFamily="-112" charset="-128"/>
                <a:cs typeface="Arial" pitchFamily="34" charset="0"/>
              </a:rPr>
              <a:t>Det är dock bra att komma ihåg att analys i övriga kategorier, de som inte använder dosvärdet, är genomförd. </a:t>
            </a:r>
          </a:p>
          <a:p>
            <a:r>
              <a:rPr lang="sv-SE" dirty="0">
                <a:ea typeface="ＭＳ Ｐゴシック" pitchFamily="-112" charset="-128"/>
                <a:cs typeface="Arial" pitchFamily="34" charset="0"/>
              </a:rPr>
              <a:t> </a:t>
            </a:r>
          </a:p>
          <a:p>
            <a:r>
              <a:rPr lang="sv-SE" dirty="0">
                <a:ea typeface="ＭＳ Ｐゴシック" pitchFamily="34" charset="-128"/>
                <a:cs typeface="Arial" charset="0"/>
              </a:rPr>
              <a:t>Eftersom det handlar om maskinell tolkning av en text finns det några begränsningar i systemet som är bra att vara medveten om.  För att korrekt beräkning av dygnsdos ska kunna ske krävs även att doseringen är uttryckt i korrekt enhet. Om till exempel dosen för tabletter anges i mg i stället för antal tabletter eller om doseringen för en oral suspension anges i mg i stället för ml. Sådana avvikelser innebär det att beräkningen av dygnsdos blir felaktig, med följd att signalen</a:t>
            </a:r>
            <a:r>
              <a:rPr lang="sv-SE" baseline="0" dirty="0">
                <a:ea typeface="ＭＳ Ｐゴシック" pitchFamily="34" charset="-128"/>
                <a:cs typeface="Arial" charset="0"/>
              </a:rPr>
              <a:t> för </a:t>
            </a:r>
            <a:r>
              <a:rPr lang="sv-SE" dirty="0">
                <a:ea typeface="ＭＳ Ｐゴシック" pitchFamily="34" charset="-128"/>
                <a:cs typeface="Arial" charset="0"/>
              </a:rPr>
              <a:t>hög dos kan genereras felaktigt. Tolkningen av doseringen kan också bli fel om förskrivaren gjort grova stavfel, använder helt avvikande ordföljd eller skriver på annat språk. Läkemedel som inte har samma dygnsdos varje dag är svårt att göra en korrekt beräkning för. </a:t>
            </a:r>
          </a:p>
          <a:p>
            <a:endParaRPr lang="sv-SE" dirty="0">
              <a:ea typeface="ＭＳ Ｐゴシック" pitchFamily="34" charset="-128"/>
              <a:cs typeface="Arial" charset="0"/>
            </a:endParaRPr>
          </a:p>
          <a:p>
            <a:endParaRPr lang="sv-SE" b="1" dirty="0">
              <a:ea typeface="ＭＳ Ｐゴシック" pitchFamily="34" charset="-128"/>
              <a:cs typeface="Arial" charset="0"/>
            </a:endParaRPr>
          </a:p>
        </p:txBody>
      </p:sp>
    </p:spTree>
    <p:extLst>
      <p:ext uri="{BB962C8B-B14F-4D97-AF65-F5344CB8AC3E}">
        <p14:creationId xmlns:p14="http://schemas.microsoft.com/office/powerpoint/2010/main" val="112917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890713" y="744538"/>
            <a:ext cx="3989387" cy="2994025"/>
          </a:xfrm>
        </p:spPr>
      </p:sp>
      <p:sp>
        <p:nvSpPr>
          <p:cNvPr id="3" name="Platshållare för anteckningar 2"/>
          <p:cNvSpPr>
            <a:spLocks noGrp="1"/>
          </p:cNvSpPr>
          <p:nvPr>
            <p:ph type="body" idx="1"/>
          </p:nvPr>
        </p:nvSpPr>
        <p:spPr>
          <a:xfrm>
            <a:off x="679768" y="4099222"/>
            <a:ext cx="5438140" cy="5082919"/>
          </a:xfrm>
        </p:spPr>
        <p:txBody>
          <a:bodyPr>
            <a:normAutofit/>
          </a:bodyPr>
          <a:lstStyle/>
          <a:p>
            <a:r>
              <a:rPr lang="sv-SE" dirty="0"/>
              <a:t>När ett recept ska expedieras till ett barn kontrollerar EES både dosen och om läkemedlet är lämpligt att använda utifrån barnets ålder. </a:t>
            </a:r>
            <a:r>
              <a:rPr lang="sv-SE" dirty="0">
                <a:ea typeface="ＭＳ Ｐゴシック" pitchFamily="34" charset="-128"/>
                <a:cs typeface="Arial" charset="0"/>
              </a:rPr>
              <a:t>I Sverige används många läkemedel till barn trots att de saknar både indikation och/eller dosering för barn. Tidigare studier har visat  att 76</a:t>
            </a:r>
            <a:r>
              <a:rPr lang="sv-SE" baseline="0" dirty="0">
                <a:ea typeface="ＭＳ Ｐゴシック" pitchFamily="34" charset="-128"/>
                <a:cs typeface="Arial" charset="0"/>
              </a:rPr>
              <a:t> procent</a:t>
            </a:r>
            <a:r>
              <a:rPr lang="sv-SE" dirty="0">
                <a:ea typeface="ＭＳ Ｐゴシック" pitchFamily="34" charset="-128"/>
                <a:cs typeface="Arial" charset="0"/>
              </a:rPr>
              <a:t> av de läkemedel som finns på den svenska marknaden förskrivs till barn, men bara 36</a:t>
            </a:r>
            <a:r>
              <a:rPr lang="sv-SE" baseline="0" dirty="0">
                <a:ea typeface="ＭＳ Ｐゴシック" pitchFamily="34" charset="-128"/>
                <a:cs typeface="Arial" charset="0"/>
              </a:rPr>
              <a:t> procent</a:t>
            </a:r>
            <a:r>
              <a:rPr lang="sv-SE" dirty="0">
                <a:ea typeface="ＭＳ Ｐゴシック" pitchFamily="34" charset="-128"/>
                <a:cs typeface="Arial" charset="0"/>
              </a:rPr>
              <a:t> av dessa har en barndosering enligt SPC/FASS. EES kompletterar därför med ytterligare källor för att stödja lämplighetskontrollen på ett bättre sätt.</a:t>
            </a:r>
          </a:p>
          <a:p>
            <a:endParaRPr lang="sv-SE" b="1" dirty="0">
              <a:ea typeface="ＭＳ Ｐゴシック" pitchFamily="34" charset="-128"/>
              <a:cs typeface="Arial" charset="0"/>
            </a:endParaRPr>
          </a:p>
          <a:p>
            <a:r>
              <a:rPr lang="sv-SE" b="1" dirty="0">
                <a:ea typeface="ＭＳ Ｐゴシック" pitchFamily="34" charset="-128"/>
                <a:cs typeface="Arial" charset="0"/>
              </a:rPr>
              <a:t>Hög dos, barn</a:t>
            </a:r>
          </a:p>
          <a:p>
            <a:r>
              <a:rPr lang="sv-SE" dirty="0"/>
              <a:t>Regler som behandlar doser omfattar läkemedel där det finns speciellt rekommenderade doser utifrån barnets ålder eller vikt. Många av dessa regler är uppbyggda i åldersintervall, där både maxdos och dosering (mg/kg kroppsvikt) framgår.</a:t>
            </a:r>
            <a:endParaRPr lang="sv-SE" dirty="0">
              <a:ea typeface="ＭＳ Ｐゴシック" pitchFamily="34" charset="-128"/>
              <a:cs typeface="Arial" charset="0"/>
            </a:endParaRPr>
          </a:p>
          <a:p>
            <a:r>
              <a:rPr lang="sv-SE" dirty="0">
                <a:ea typeface="ＭＳ Ｐゴシック" pitchFamily="34" charset="-128"/>
                <a:cs typeface="Arial" charset="0"/>
              </a:rPr>
              <a:t>Vid dosering i dos/kg kroppsvikt eller dos/m2 kroppsyta beräknas dosintervallen efter medelvikter (+2SD) hämtade ur tillväxtjournalen.se, och kroppsytan beräknas enligt DuBois &amp; DuBois formel.</a:t>
            </a:r>
          </a:p>
          <a:p>
            <a:endParaRPr lang="sv-SE" dirty="0">
              <a:ea typeface="ＭＳ Ｐゴシック" pitchFamily="34" charset="-128"/>
              <a:cs typeface="Arial" charset="0"/>
            </a:endParaRPr>
          </a:p>
          <a:p>
            <a:r>
              <a:rPr lang="sv-SE" dirty="0"/>
              <a:t>I exemplet på bilden ovan får ett 8-årigt barn en Clarityn-tablett</a:t>
            </a:r>
            <a:r>
              <a:rPr lang="sv-SE" baseline="0" dirty="0"/>
              <a:t>,</a:t>
            </a:r>
            <a:r>
              <a:rPr lang="sv-SE" dirty="0"/>
              <a:t>10 mg, med doseringen 1 tablett morgon och kväll. Regeln faller ut eftersom den beräknade dygndosen (20 mg/dygn) är högre än den rekommenderade (10 mg/dygn). </a:t>
            </a:r>
          </a:p>
          <a:p>
            <a:endParaRPr lang="sv-SE" dirty="0"/>
          </a:p>
          <a:p>
            <a:r>
              <a:rPr lang="sv-SE" dirty="0"/>
              <a:t>För läkemedel där </a:t>
            </a:r>
            <a:r>
              <a:rPr lang="sv-SE" dirty="0" err="1"/>
              <a:t>Loratadin</a:t>
            </a:r>
            <a:r>
              <a:rPr lang="sv-SE" dirty="0"/>
              <a:t> är den aktiva substansen förekommer olika doseringsrekommendationer beroende av barnets ålder, så</a:t>
            </a:r>
            <a:r>
              <a:rPr lang="sv-SE" baseline="0" dirty="0"/>
              <a:t> kallade åldersintervall</a:t>
            </a:r>
            <a:r>
              <a:rPr lang="sv-SE" dirty="0"/>
              <a:t>. Av meddelande texten i exemplet förstår man att denna rekommendation (10 mg/dygn) gäller barn mellan 6-12 år. Om barnet hade varit yngre än 6 år hade en annan regel, med en annan dosrekommendation, fallit ut. </a:t>
            </a:r>
          </a:p>
          <a:p>
            <a:endParaRPr lang="sv-SE" dirty="0"/>
          </a:p>
          <a:p>
            <a:r>
              <a:rPr lang="sv-SE" dirty="0"/>
              <a:t>Paracetamol och Digoxin är två andra exempel som också är uppbyggda i åldersintervall. </a:t>
            </a:r>
            <a:endParaRPr lang="sv-SE" dirty="0">
              <a:ea typeface="ＭＳ Ｐゴシック" pitchFamily="34" charset="-128"/>
              <a:cs typeface="Arial" charset="0"/>
            </a:endParaRPr>
          </a:p>
          <a:p>
            <a:pPr lvl="1"/>
            <a:endParaRPr lang="sv-SE" dirty="0">
              <a:ea typeface="ＭＳ Ｐゴシック" pitchFamily="34" charset="-128"/>
              <a:cs typeface="Arial" charset="0"/>
            </a:endParaRPr>
          </a:p>
          <a:p>
            <a:pPr lvl="1"/>
            <a:endParaRPr lang="sv-SE" dirty="0"/>
          </a:p>
        </p:txBody>
      </p:sp>
      <p:sp>
        <p:nvSpPr>
          <p:cNvPr id="4" name="Platshållare för bildnummer 3"/>
          <p:cNvSpPr>
            <a:spLocks noGrp="1"/>
          </p:cNvSpPr>
          <p:nvPr>
            <p:ph type="sldNum" sz="quarter" idx="10"/>
          </p:nvPr>
        </p:nvSpPr>
        <p:spPr/>
        <p:txBody>
          <a:bodyPr/>
          <a:lstStyle/>
          <a:p>
            <a:fld id="{6E611AC6-6AF3-4383-A1A0-9731B5AA9D0B}" type="slidenum">
              <a:rPr lang="en-US" smtClean="0"/>
              <a:t>11</a:t>
            </a:fld>
            <a:endParaRPr lang="en-US" dirty="0"/>
          </a:p>
        </p:txBody>
      </p:sp>
    </p:spTree>
    <p:extLst>
      <p:ext uri="{BB962C8B-B14F-4D97-AF65-F5344CB8AC3E}">
        <p14:creationId xmlns:p14="http://schemas.microsoft.com/office/powerpoint/2010/main" val="114806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70275" y="744538"/>
            <a:ext cx="2409825" cy="1806575"/>
          </a:xfrm>
        </p:spPr>
      </p:sp>
      <p:sp>
        <p:nvSpPr>
          <p:cNvPr id="3" name="Platshållare för anteckningar 2"/>
          <p:cNvSpPr>
            <a:spLocks noGrp="1"/>
          </p:cNvSpPr>
          <p:nvPr>
            <p:ph type="body" idx="1"/>
          </p:nvPr>
        </p:nvSpPr>
        <p:spPr>
          <a:xfrm>
            <a:off x="679768" y="2875088"/>
            <a:ext cx="5438140" cy="6307054"/>
          </a:xfrm>
        </p:spPr>
        <p:txBody>
          <a:bodyPr>
            <a:normAutofit fontScale="92500"/>
          </a:bodyPr>
          <a:lstStyle/>
          <a:p>
            <a:r>
              <a:rPr lang="sv-SE" b="1" dirty="0">
                <a:ea typeface="ＭＳ Ｐゴシック" pitchFamily="34" charset="-128"/>
                <a:cs typeface="Arial" charset="0"/>
              </a:rPr>
              <a:t>Åldersvarning, barn (olämpligt läkemedel)</a:t>
            </a:r>
          </a:p>
          <a:p>
            <a:r>
              <a:rPr lang="sv-SE" dirty="0"/>
              <a:t>Att ett läkemedel inte är lämpligt för barn kan bero på olika faktorer. Till exempel kan både substans och/eller konserveringsmedel vara olämpliga under en viss ålder beroende på icke acceptabla biverkningar, och läkemedlet kan därför vara kontraindicerat eller inte rekommenderas till en viss åldersgrupp. Många gånger kan också effekten för barn vara dåligt studerad vilket då kan innebära bristande dokumentation och att barndosering saknas.</a:t>
            </a:r>
          </a:p>
          <a:p>
            <a:endParaRPr lang="sv-SE" dirty="0"/>
          </a:p>
          <a:p>
            <a:r>
              <a:rPr lang="sv-SE" dirty="0"/>
              <a:t>I exemplet på bilden ovan, handlar det om att det om att läkemedelsformen är olämplig till barn under 5 år eftersom tabletten i innehåller för stor mängd av den aktiva substansen. Vissa specialister använder sig dock av dessa ”högre” doser, vilket kan vara bra att känna till.</a:t>
            </a:r>
          </a:p>
          <a:p>
            <a:endParaRPr lang="sv-SE" dirty="0"/>
          </a:p>
          <a:p>
            <a:r>
              <a:rPr lang="sv-SE" b="1" dirty="0"/>
              <a:t>Barninfo</a:t>
            </a:r>
          </a:p>
          <a:p>
            <a:r>
              <a:rPr lang="sv-SE" dirty="0"/>
              <a:t>Eftersom det förskrivs läkemedel till barn utanför godkänd indikation och dos, kompletteras EES med info utifrån andra källor i syfte att så långt som möjligt stötta lämplighetskontrollen. </a:t>
            </a:r>
            <a:r>
              <a:rPr lang="sv-SE" dirty="0">
                <a:ea typeface="ＭＳ Ｐゴシック" pitchFamily="34" charset="-128"/>
                <a:cs typeface="Arial" charset="0"/>
              </a:rPr>
              <a:t>Till exempel kan behandlingsrekommendationer utfärdade av Läkemedelsverket utgöra ett relevant underlag, i vissa fall utgår EES också från internationell litteratur, där både USA och Storbritannien har god dokumentation rörande barn. När en annan källa än SPC/FASS använts tydliggörs detta för farmaceuten med texten ”Medvetet avsteg från SPC/FASS”. </a:t>
            </a:r>
            <a:endParaRPr lang="sv-SE" dirty="0"/>
          </a:p>
          <a:p>
            <a:r>
              <a:rPr lang="sv-SE" u="sng" dirty="0"/>
              <a:t>Exempel på Barninfo</a:t>
            </a:r>
          </a:p>
          <a:p>
            <a:r>
              <a:rPr lang="sv-SE" dirty="0"/>
              <a:t>En 1-åring som får </a:t>
            </a:r>
            <a:r>
              <a:rPr lang="sv-SE" dirty="0" err="1"/>
              <a:t>Ventoline</a:t>
            </a:r>
            <a:r>
              <a:rPr lang="sv-SE" dirty="0"/>
              <a:t> oral lösning, 5 ml 3 gånger dagligen, medför att nedanstående signal genereras.</a:t>
            </a:r>
          </a:p>
          <a:p>
            <a:r>
              <a:rPr lang="sv-SE" dirty="0"/>
              <a:t>”Möjlig överdosering. Maximal </a:t>
            </a:r>
            <a:r>
              <a:rPr lang="sv-SE" dirty="0" err="1"/>
              <a:t>dygnsdos</a:t>
            </a:r>
            <a:r>
              <a:rPr lang="sv-SE" dirty="0"/>
              <a:t> till barn 1-2 år är 6,4 mg (16 ml). Maximal rekommenderad dos till barn är 0,4 mg/kg/dygn. Kontrollera dos och vikt. Överdosering medför ökad risk för biverkningar tex oro och sömnstörningar. Medvetet avsteg från SPC/FASS. Källa: British National </a:t>
            </a:r>
            <a:r>
              <a:rPr lang="sv-SE" dirty="0" err="1"/>
              <a:t>Formulary</a:t>
            </a:r>
            <a:r>
              <a:rPr lang="sv-SE" dirty="0"/>
              <a:t>.”</a:t>
            </a:r>
          </a:p>
          <a:p>
            <a:endParaRPr lang="sv-SE" dirty="0"/>
          </a:p>
          <a:p>
            <a:r>
              <a:rPr lang="sv-SE" dirty="0" err="1">
                <a:ea typeface="ＭＳ Ｐゴシック" pitchFamily="34" charset="-128"/>
                <a:cs typeface="Arial" charset="0"/>
              </a:rPr>
              <a:t>Ventoline</a:t>
            </a:r>
            <a:r>
              <a:rPr lang="sv-SE" dirty="0">
                <a:ea typeface="ＭＳ Ｐゴシック" pitchFamily="34" charset="-128"/>
                <a:cs typeface="Arial" charset="0"/>
              </a:rPr>
              <a:t> oral lösning är ett läkemedel som enligt SPC/FASS saknar indikation och dosering till barn under 2 år. Utifrån försäljningsstatistik kan vi dock konstatera att detta läkemedel förskrivs</a:t>
            </a:r>
            <a:r>
              <a:rPr lang="sv-SE" dirty="0">
                <a:solidFill>
                  <a:srgbClr val="FF0000"/>
                </a:solidFill>
                <a:ea typeface="ＭＳ Ｐゴシック" pitchFamily="34" charset="-128"/>
                <a:cs typeface="Arial" charset="0"/>
              </a:rPr>
              <a:t> </a:t>
            </a:r>
            <a:r>
              <a:rPr lang="sv-SE" dirty="0">
                <a:ea typeface="ＭＳ Ｐゴシック" pitchFamily="34" charset="-128"/>
                <a:cs typeface="Arial" charset="0"/>
              </a:rPr>
              <a:t>relativt frekvent till små barn. För att kunna stödja lämplighetskontrollen kompletteras EES med data från en annan källa. I situationer med ”Medvetet avsteg från SPC/FASS” är det viktigt att du är medveten om att signalen alltid faller ut oavsett om en gräns har passerats eller inte. Du måste då kontrollera den förskrivna dosen mot de rekommendationer som anges i EES. </a:t>
            </a:r>
          </a:p>
          <a:p>
            <a:endParaRPr lang="sv-SE" dirty="0">
              <a:ea typeface="ＭＳ Ｐゴシック" pitchFamily="34" charset="-128"/>
              <a:cs typeface="Arial" charset="0"/>
            </a:endParaRPr>
          </a:p>
          <a:p>
            <a:r>
              <a:rPr lang="sv-SE" dirty="0"/>
              <a:t>Barninfo förekommer också i situationer där du förväntas göra en kontrollberäkning av den förskrivna dosen. Det gäller särskilt när dosen är beroende av barnets vikt som EES inte kan ta hänsyn till.</a:t>
            </a:r>
          </a:p>
          <a:p>
            <a:endParaRPr lang="sv-SE" dirty="0"/>
          </a:p>
          <a:p>
            <a:endParaRPr lang="sv-SE" dirty="0"/>
          </a:p>
        </p:txBody>
      </p:sp>
      <p:sp>
        <p:nvSpPr>
          <p:cNvPr id="4" name="Platshållare för bildnummer 3"/>
          <p:cNvSpPr>
            <a:spLocks noGrp="1"/>
          </p:cNvSpPr>
          <p:nvPr>
            <p:ph type="sldNum" sz="quarter" idx="10"/>
          </p:nvPr>
        </p:nvSpPr>
        <p:spPr/>
        <p:txBody>
          <a:bodyPr/>
          <a:lstStyle/>
          <a:p>
            <a:r>
              <a:rPr lang="en-US" dirty="0"/>
              <a:t> </a:t>
            </a:r>
            <a:fld id="{6E611AC6-6AF3-4383-A1A0-9731B5AA9D0B}" type="slidenum">
              <a:rPr lang="en-US" smtClean="0"/>
              <a:t>12</a:t>
            </a:fld>
            <a:endParaRPr lang="en-US" dirty="0"/>
          </a:p>
        </p:txBody>
      </p:sp>
    </p:spTree>
    <p:extLst>
      <p:ext uri="{BB962C8B-B14F-4D97-AF65-F5344CB8AC3E}">
        <p14:creationId xmlns:p14="http://schemas.microsoft.com/office/powerpoint/2010/main" val="205927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543300" y="787400"/>
            <a:ext cx="2297113" cy="1724025"/>
          </a:xfrm>
        </p:spPr>
      </p:sp>
      <p:sp>
        <p:nvSpPr>
          <p:cNvPr id="3" name="Platshållare för anteckningar 2"/>
          <p:cNvSpPr>
            <a:spLocks noGrp="1"/>
          </p:cNvSpPr>
          <p:nvPr>
            <p:ph type="body" idx="1"/>
          </p:nvPr>
        </p:nvSpPr>
        <p:spPr>
          <a:xfrm>
            <a:off x="679768" y="2731072"/>
            <a:ext cx="5438140" cy="6451070"/>
          </a:xfrm>
        </p:spPr>
        <p:txBody>
          <a:bodyPr>
            <a:normAutofit fontScale="92500" lnSpcReduction="10000"/>
          </a:bodyPr>
          <a:lstStyle/>
          <a:p>
            <a:r>
              <a:rPr lang="sv-SE" dirty="0"/>
              <a:t>När ett recept ska expedieras till en äldre person kontrollerar EES både dosen och om läkemedlet är lämpligt att använda med hänsyn till ålder. </a:t>
            </a:r>
          </a:p>
          <a:p>
            <a:r>
              <a:rPr lang="sv-SE" dirty="0"/>
              <a:t>Socialstyrelsen har tagit fram kvalitetsindikatorer för god läkemedelsterapi hos äldre. Indikatorerna identifierar ett antal läkemedel där det är viktigt att inte överskrida en viss dos och andra läkemedel som är olämpliga för äldre. De syftar bland annat till att ge stöd vid förskrivning och i förlängningen även minska antalet vård skador såsom exempelvis fallskador hos äldre. Kategorin äldre baseras framför allt på dessa indikatorer. </a:t>
            </a:r>
          </a:p>
          <a:p>
            <a:r>
              <a:rPr lang="sv-SE" dirty="0"/>
              <a:t>Åldersgränsen för vad som räknas som äldre är ofta definierad till 75 år, men varierar med vilket läkemedel som avses.</a:t>
            </a:r>
          </a:p>
          <a:p>
            <a:endParaRPr lang="sv-SE" dirty="0"/>
          </a:p>
          <a:p>
            <a:r>
              <a:rPr lang="sv-SE" b="1" dirty="0"/>
              <a:t>Förändrad farmakokinetik och farmakodynamik</a:t>
            </a:r>
            <a:endParaRPr lang="sv-SE" dirty="0"/>
          </a:p>
          <a:p>
            <a:r>
              <a:rPr lang="sv-SE" dirty="0"/>
              <a:t>Bakgrunden till reglerna inom denna kategori är att äldre personer får en förändrad omsättning av läkemedel samt att de är mera känsliga för effekten av vissa läkemedel. </a:t>
            </a:r>
          </a:p>
          <a:p>
            <a:r>
              <a:rPr lang="sv-SE" dirty="0"/>
              <a:t>Kroppsliga förändringar hos äldre leder till en förändrad farmakokinetik, det vill säga att läkemedlets upptag, omvandling och utsöndring kan vara annorlunda. Andelen kroppsvatten minskar, vilket medför en ökad andel kroppsfett. Fettlösliga läkemedel kan stanna kvar längre i kroppen och får en längre halveringstid (t ½), till exempel</a:t>
            </a:r>
            <a:r>
              <a:rPr lang="sv-SE" baseline="0" dirty="0"/>
              <a:t> </a:t>
            </a:r>
            <a:r>
              <a:rPr lang="sv-SE" dirty="0"/>
              <a:t>lugnande medel och sömnmedel. Njurfunktionen minskar också vilket kan leda till ansamling av vattenlösliga läkemedel, till exempel Digoxin, med biverkningar som följd. Man bör dock vara medveten om variationen mellan individer. </a:t>
            </a:r>
          </a:p>
          <a:p>
            <a:r>
              <a:rPr lang="sv-SE" dirty="0"/>
              <a:t>Äldre är känsligare för många läkemedelseffekter och biverkningar eftersom de har en generell minskning av flera signalsubstanser i hjärnan. Till exempel ger minskad mängd acetylkolin en förändrad reservkapacitet som i sin tur leder till att individen blir mer känslig för antikolinerga effekter. Acetylkolin finns i de nervbanor som är involverade i kognitiva processer som minne, orientering i tid och rum och förmåga till abstrakt tänkande. Antikolinerga läkemedel kan därmed orsaka störningar i dessa funktioner, som bland annat kan leda till minnesstörningar och förvirring. </a:t>
            </a:r>
          </a:p>
          <a:p>
            <a:r>
              <a:rPr lang="sv-SE" dirty="0"/>
              <a:t>Risken med antikolinerga läkemedel är särskilt stor hos äldre med demenssjukdom eftersom acetylkolin minskar vid framför allt </a:t>
            </a:r>
            <a:r>
              <a:rPr lang="sv-SE" dirty="0" err="1"/>
              <a:t>alzheimers</a:t>
            </a:r>
            <a:r>
              <a:rPr lang="sv-SE" dirty="0"/>
              <a:t> sjukdom. Exempel på läkemedel med antikolinerga effekter är antipsykotiska (</a:t>
            </a:r>
            <a:r>
              <a:rPr lang="sv-SE" dirty="0" err="1"/>
              <a:t>neuroleptika</a:t>
            </a:r>
            <a:r>
              <a:rPr lang="sv-SE" dirty="0"/>
              <a:t>), TCA (</a:t>
            </a:r>
            <a:r>
              <a:rPr lang="sv-SE" dirty="0" err="1"/>
              <a:t>tricykliska</a:t>
            </a:r>
            <a:r>
              <a:rPr lang="sv-SE" dirty="0"/>
              <a:t> antidepressiva), läkemedel mot urininkontinens,</a:t>
            </a:r>
            <a:r>
              <a:rPr lang="sv-SE" baseline="0" dirty="0"/>
              <a:t> </a:t>
            </a:r>
            <a:r>
              <a:rPr lang="sv-SE" dirty="0"/>
              <a:t>vissa luftrörsvidgande medel (exempelvis </a:t>
            </a:r>
            <a:r>
              <a:rPr lang="sv-SE" dirty="0" err="1"/>
              <a:t>tiotropium</a:t>
            </a:r>
            <a:r>
              <a:rPr lang="sv-SE" dirty="0"/>
              <a:t>, </a:t>
            </a:r>
            <a:r>
              <a:rPr lang="sv-SE" dirty="0" err="1"/>
              <a:t>ipratropium</a:t>
            </a:r>
            <a:r>
              <a:rPr lang="sv-SE" dirty="0"/>
              <a:t>) och tramadol.</a:t>
            </a:r>
          </a:p>
          <a:p>
            <a:endParaRPr lang="sv-SE" dirty="0"/>
          </a:p>
          <a:p>
            <a:r>
              <a:rPr lang="sv-SE" b="1" dirty="0"/>
              <a:t>Hög dos äldre</a:t>
            </a:r>
            <a:endParaRPr lang="sv-SE" dirty="0"/>
          </a:p>
          <a:p>
            <a:r>
              <a:rPr lang="sv-SE" dirty="0"/>
              <a:t>I Socialstyrelsens indikatorer för god läkemedelsterapi hos äldre finns det angivet dosgränser för vissa läkemedel. Dessa dosgränser används i EES och ligger till grund för signal om hög dos för äldre. För andra läkemedel kan det i indikatorerna och/eller SPC/FASS stå att dosreduktion bör ske till äldre men det finns ingen mer konkret information om vilken nivå det bör vara.</a:t>
            </a:r>
            <a:r>
              <a:rPr lang="sv-SE" baseline="0" dirty="0"/>
              <a:t> </a:t>
            </a:r>
            <a:r>
              <a:rPr lang="sv-SE" dirty="0"/>
              <a:t>Ibland nämns endast att dosen bör anpassas efter njurfunktion. För att stötta lämplighetskontrollen i dessa situationer bättre har expertgruppen utifrån sin kliniska erfarenhet definierat dosgränser för läkemedel där en för hög dos är förenad med till exempel risk för fall.</a:t>
            </a:r>
          </a:p>
          <a:p>
            <a:r>
              <a:rPr lang="sv-SE" dirty="0"/>
              <a:t>I hög dos exemplet på bilden får en 78-årig person 7,5 mg Zopiklon. Regeln faller ut för att den beräknade dygndosen (7,5  mg/dygn) är högre än lämplig dos</a:t>
            </a:r>
            <a:r>
              <a:rPr lang="sv-SE" baseline="0" dirty="0"/>
              <a:t> </a:t>
            </a:r>
            <a:r>
              <a:rPr lang="sv-SE" dirty="0"/>
              <a:t>(5 mg/dygn).</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6E611AC6-6AF3-4383-A1A0-9731B5AA9D0B}" type="slidenum">
              <a:rPr lang="en-US" smtClean="0"/>
              <a:t>13</a:t>
            </a:fld>
            <a:endParaRPr lang="en-US" dirty="0"/>
          </a:p>
        </p:txBody>
      </p:sp>
    </p:spTree>
    <p:extLst>
      <p:ext uri="{BB962C8B-B14F-4D97-AF65-F5344CB8AC3E}">
        <p14:creationId xmlns:p14="http://schemas.microsoft.com/office/powerpoint/2010/main" val="131044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Åldersvarning äldre (olämpligt läkemedel)</a:t>
            </a:r>
            <a:endParaRPr lang="sv-SE" dirty="0"/>
          </a:p>
          <a:p>
            <a:r>
              <a:rPr lang="sv-SE" dirty="0"/>
              <a:t>Åldersvarning signalerar, oberoende av dos, när en äldre person får ett läkemedel som inte rekommenderas till personer över en viss ålder, ett så kallat olämpligt läkemedel till äldre. Socialstyrelsens indikatorer identifierar ett antal läkemedel som inte är lämpliga att använda till äldre. Ibland kan det ändå finnas medicinska behov för att använda dessa läkemedel och det bör då vara med en individanpassad dos och behandlingslängd. Olämpliga läkemedel till äldre är framför allt antikolinerga läkemedel och läkemedel som till exempel långverkande bensodiazepiner som hos den äldre kan ackumuleras på grund av att de har aktiva metaboliter och är fettlösliga och stannar kvar längre i kroppen.</a:t>
            </a:r>
          </a:p>
          <a:p>
            <a:r>
              <a:rPr lang="sv-SE" dirty="0"/>
              <a:t>I exemplet på bilden får en 80-årig person Tramadol. Eftersom Tramadol är ett olämpligt läkemedel till äldre faller regeln alltid ut oavsett dos. </a:t>
            </a:r>
          </a:p>
          <a:p>
            <a:r>
              <a:rPr lang="sv-SE" dirty="0"/>
              <a:t> </a:t>
            </a:r>
          </a:p>
          <a:p>
            <a:r>
              <a:rPr lang="sv-SE" b="1" dirty="0"/>
              <a:t>Äldre hög dos av olämpligt läkemedel</a:t>
            </a:r>
            <a:endParaRPr lang="sv-SE" dirty="0"/>
          </a:p>
          <a:p>
            <a:r>
              <a:rPr lang="sv-SE" dirty="0"/>
              <a:t>Det händer att man behöver använda läkemedel till äldre trots att de är identifierade som olämpliga av Socialstyrelsen. Till exempel kan ett tricykliskt antidepressivt läkemedel behöva användas vid smärta. Om en 70-årig person får 125 mg Saroten faller nedanstående signal ut:</a:t>
            </a:r>
          </a:p>
          <a:p>
            <a:r>
              <a:rPr lang="sv-SE" dirty="0"/>
              <a:t>” Överskrider lämplig dygnsdos för personer från 75 år, dosen bör inte överskrida 50 mg/dygn. Hög dos medför risk för fall samt antikolinerga biverkningar (t ex försämrat minne, förvirring, muntorrhet, förstoppning och svårt att kissa). Läkemedlet bör om möjligt undvikas till äldre. Källa: Socialstyrelsens indikatorer för god läkemedelsterapi hos äldre, Expertgrupp EES.” </a:t>
            </a:r>
          </a:p>
          <a:p>
            <a:endParaRPr lang="sv-SE" dirty="0"/>
          </a:p>
          <a:p>
            <a:r>
              <a:rPr lang="sv-SE" dirty="0"/>
              <a:t>Av meddelandet framgår vilken dos som gäller i förhållande till ålder, vilka biverkningar man riskerar men att läkemedlet i grunden är olämpligt. Syftet med dessa typer av texter är att tydliggöra att vissa läkemedel kan behöva användas trots att de är olämpliga, men att målet är att så låg dos som möjligt ska användas.</a:t>
            </a:r>
          </a:p>
          <a:p>
            <a:endParaRPr lang="sv-SE" dirty="0"/>
          </a:p>
        </p:txBody>
      </p:sp>
      <p:sp>
        <p:nvSpPr>
          <p:cNvPr id="4" name="Platshållare för bildnummer 3"/>
          <p:cNvSpPr>
            <a:spLocks noGrp="1"/>
          </p:cNvSpPr>
          <p:nvPr>
            <p:ph type="sldNum" sz="quarter" idx="10"/>
          </p:nvPr>
        </p:nvSpPr>
        <p:spPr/>
        <p:txBody>
          <a:bodyPr/>
          <a:lstStyle/>
          <a:p>
            <a:fld id="{6E611AC6-6AF3-4383-A1A0-9731B5AA9D0B}" type="slidenum">
              <a:rPr lang="en-US" smtClean="0"/>
              <a:t>14</a:t>
            </a:fld>
            <a:endParaRPr lang="en-US" dirty="0"/>
          </a:p>
        </p:txBody>
      </p:sp>
    </p:spTree>
    <p:extLst>
      <p:ext uri="{BB962C8B-B14F-4D97-AF65-F5344CB8AC3E}">
        <p14:creationId xmlns:p14="http://schemas.microsoft.com/office/powerpoint/2010/main" val="180845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Signal skapas när en kund har två läkemedel med samma substans eller samma verkningsmekanism/effekt på systemisk nivå oavsett administrationsväg. </a:t>
            </a:r>
          </a:p>
          <a:p>
            <a:pPr marL="0" indent="0">
              <a:buNone/>
            </a:pPr>
            <a:r>
              <a:rPr lang="sv-SE" sz="1200" dirty="0"/>
              <a:t>För att signal ska genereras krävs att läkemedlen skiljer sig åt avseende styrka och/eller läkemedelsform.</a:t>
            </a:r>
          </a:p>
          <a:p>
            <a:endParaRPr lang="sv-SE" dirty="0">
              <a:ea typeface="ＭＳ Ｐゴシック" pitchFamily="34" charset="-128"/>
              <a:cs typeface="Arial" charset="0"/>
            </a:endParaRPr>
          </a:p>
          <a:p>
            <a:r>
              <a:rPr lang="sv-SE" b="1" dirty="0">
                <a:ea typeface="ＭＳ Ｐゴシック" pitchFamily="34" charset="-128"/>
                <a:cs typeface="Arial" charset="0"/>
              </a:rPr>
              <a:t>Exempel när dubbelmedicinering kan uppkomma:</a:t>
            </a:r>
          </a:p>
          <a:p>
            <a:r>
              <a:rPr lang="sv-SE" dirty="0">
                <a:ea typeface="ＭＳ Ｐゴシック" pitchFamily="34" charset="-128"/>
                <a:cs typeface="Arial" charset="0"/>
              </a:rPr>
              <a:t>Skillnad i substans men samma verkningsmekanism/effekt: kunden har recept på likvärdiga läkemedel, till exempel </a:t>
            </a:r>
            <a:r>
              <a:rPr lang="sv-SE" dirty="0" err="1">
                <a:ea typeface="ＭＳ Ｐゴシック" pitchFamily="34" charset="-128"/>
                <a:cs typeface="Arial" charset="0"/>
              </a:rPr>
              <a:t>simvastatin</a:t>
            </a:r>
            <a:r>
              <a:rPr lang="sv-SE" dirty="0">
                <a:ea typeface="ＭＳ Ｐゴシック" pitchFamily="34" charset="-128"/>
                <a:cs typeface="Arial" charset="0"/>
              </a:rPr>
              <a:t> och </a:t>
            </a:r>
            <a:r>
              <a:rPr lang="sv-SE" dirty="0" err="1">
                <a:ea typeface="ＭＳ Ｐゴシック" pitchFamily="34" charset="-128"/>
                <a:cs typeface="Arial" charset="0"/>
              </a:rPr>
              <a:t>atorvastatin</a:t>
            </a:r>
            <a:r>
              <a:rPr lang="sv-SE" dirty="0">
                <a:ea typeface="ＭＳ Ｐゴシック" pitchFamily="34" charset="-128"/>
                <a:cs typeface="Arial" charset="0"/>
              </a:rPr>
              <a:t> tabletter. </a:t>
            </a:r>
          </a:p>
          <a:p>
            <a:endParaRPr lang="sv-SE" dirty="0">
              <a:ea typeface="ＭＳ Ｐゴシック" pitchFamily="34" charset="-128"/>
              <a:cs typeface="Arial" charset="0"/>
            </a:endParaRPr>
          </a:p>
          <a:p>
            <a:r>
              <a:rPr lang="sv-SE" dirty="0">
                <a:ea typeface="ＭＳ Ｐゴシック" pitchFamily="34" charset="-128"/>
                <a:cs typeface="Arial" charset="0"/>
              </a:rPr>
              <a:t>Skillnad i styrka: kunden har recept på läkemedel som innehåller samma substans men olika styrka, till exempel Renitec (enalapril) tabletter, 5 och 20 mg.</a:t>
            </a:r>
          </a:p>
          <a:p>
            <a:endParaRPr lang="sv-SE" dirty="0">
              <a:ea typeface="ＭＳ Ｐゴシック" pitchFamily="34" charset="-128"/>
              <a:cs typeface="Arial" charset="0"/>
            </a:endParaRPr>
          </a:p>
          <a:p>
            <a:r>
              <a:rPr lang="sv-SE" dirty="0">
                <a:ea typeface="ＭＳ Ｐゴシック" pitchFamily="34" charset="-128"/>
                <a:cs typeface="Arial" charset="0"/>
              </a:rPr>
              <a:t>Skillnad i läkemedelsform: kunden har recept på läkemedel som innehåller samma substans och samma styrka, men olika läkemedelsform, till exempel Aerius 5 mg tabletter och Aerius  5 mg munsönderfallande tablett.</a:t>
            </a:r>
          </a:p>
          <a:p>
            <a:pPr>
              <a:buFont typeface="Wingdings" pitchFamily="2" charset="2"/>
              <a:buChar char="Ø"/>
            </a:pPr>
            <a:endParaRPr lang="sv-SE" dirty="0">
              <a:ea typeface="ＭＳ Ｐゴシック" pitchFamily="34" charset="-128"/>
              <a:cs typeface="Arial" charset="0"/>
            </a:endParaRPr>
          </a:p>
          <a:p>
            <a:r>
              <a:rPr lang="sv-SE" dirty="0">
                <a:ea typeface="ＭＳ Ｐゴシック" pitchFamily="34" charset="-128"/>
                <a:cs typeface="Arial" charset="0"/>
              </a:rPr>
              <a:t>Inom denna kategori visas alltid samma meddelandetext ”Möjlig dubbelmedicinering. Kontrollera patientens behov av läkemedel”. Det är viktigt att du tar reda på mer om behandlingen för att kunna bedöma om det är en avsiktlig medicinering eller om något behöver åtgärdas.</a:t>
            </a:r>
          </a:p>
          <a:p>
            <a:endParaRPr lang="sv-SE" dirty="0">
              <a:ea typeface="ＭＳ Ｐゴシック" pitchFamily="34" charset="-128"/>
              <a:cs typeface="Arial" charset="0"/>
            </a:endParaRPr>
          </a:p>
          <a:p>
            <a:r>
              <a:rPr lang="sv-SE" dirty="0">
                <a:ea typeface="ＭＳ Ｐゴシック" pitchFamily="34" charset="-128"/>
                <a:cs typeface="Arial" charset="0"/>
              </a:rPr>
              <a:t>Denna kategori signalerar alltså inte för läkemedel som byts ut på apoteken via generisk substitution. Likaså blir det inte heller någon signal om dubbelmedicinering när kunden har flera exakt lika recept.</a:t>
            </a:r>
          </a:p>
          <a:p>
            <a:endParaRPr lang="sv-SE" dirty="0">
              <a:ea typeface="ＭＳ Ｐゴシック" pitchFamily="34" charset="-128"/>
              <a:cs typeface="Arial" charset="0"/>
            </a:endParaRPr>
          </a:p>
          <a:p>
            <a:endParaRPr lang="sv-SE" dirty="0"/>
          </a:p>
        </p:txBody>
      </p:sp>
      <p:sp>
        <p:nvSpPr>
          <p:cNvPr id="4" name="Platshållare för bildnummer 3"/>
          <p:cNvSpPr>
            <a:spLocks noGrp="1"/>
          </p:cNvSpPr>
          <p:nvPr>
            <p:ph type="sldNum" sz="quarter" idx="10"/>
          </p:nvPr>
        </p:nvSpPr>
        <p:spPr/>
        <p:txBody>
          <a:bodyPr/>
          <a:lstStyle/>
          <a:p>
            <a:fld id="{6E611AC6-6AF3-4383-A1A0-9731B5AA9D0B}" type="slidenum">
              <a:rPr lang="en-US" smtClean="0"/>
              <a:t>15</a:t>
            </a:fld>
            <a:endParaRPr lang="en-US" dirty="0"/>
          </a:p>
        </p:txBody>
      </p:sp>
    </p:spTree>
    <p:extLst>
      <p:ext uri="{BB962C8B-B14F-4D97-AF65-F5344CB8AC3E}">
        <p14:creationId xmlns:p14="http://schemas.microsoft.com/office/powerpoint/2010/main" val="377786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2392363" y="715963"/>
            <a:ext cx="3454400" cy="2590800"/>
          </a:xfrm>
          <a:noFill/>
          <a:ln>
            <a:solidFill>
              <a:srgbClr val="000000"/>
            </a:solidFill>
            <a:miter lim="800000"/>
            <a:headEnd/>
            <a:tailEnd/>
          </a:ln>
        </p:spPr>
      </p:sp>
      <p:sp>
        <p:nvSpPr>
          <p:cNvPr id="5" name="Platshållare för anteckningar 4"/>
          <p:cNvSpPr>
            <a:spLocks noGrp="1"/>
          </p:cNvSpPr>
          <p:nvPr>
            <p:ph type="body" sz="quarter" idx="10"/>
          </p:nvPr>
        </p:nvSpPr>
        <p:spPr>
          <a:xfrm>
            <a:off x="679768" y="3955207"/>
            <a:ext cx="5438140" cy="5227364"/>
          </a:xfrm>
        </p:spPr>
        <p:txBody>
          <a:bodyPr>
            <a:normAutofit fontScale="92500"/>
          </a:bodyPr>
          <a:lstStyle/>
          <a:p>
            <a:pPr>
              <a:lnSpc>
                <a:spcPct val="120000"/>
              </a:lnSpc>
              <a:spcBef>
                <a:spcPts val="360"/>
              </a:spcBef>
              <a:defRPr/>
            </a:pPr>
            <a:r>
              <a:rPr lang="sv-SE" dirty="0">
                <a:cs typeface="Arial" pitchFamily="34" charset="0"/>
              </a:rPr>
              <a:t>Kategorin </a:t>
            </a:r>
            <a:r>
              <a:rPr lang="sv-SE" i="1" dirty="0">
                <a:cs typeface="Arial" pitchFamily="34" charset="0"/>
              </a:rPr>
              <a:t>Påverkar sjukdom</a:t>
            </a:r>
            <a:r>
              <a:rPr lang="sv-SE" dirty="0">
                <a:cs typeface="Arial" pitchFamily="34" charset="0"/>
              </a:rPr>
              <a:t> signalerar då kunden har två läkemedel, där det ena läkemedlet kan påverka den sjukdom negativt som det andra läkemedlet behandlar. </a:t>
            </a:r>
          </a:p>
          <a:p>
            <a:pPr>
              <a:lnSpc>
                <a:spcPct val="120000"/>
              </a:lnSpc>
              <a:spcBef>
                <a:spcPts val="360"/>
              </a:spcBef>
              <a:defRPr/>
            </a:pPr>
            <a:r>
              <a:rPr lang="sv-SE" dirty="0">
                <a:cs typeface="Arial" pitchFamily="34" charset="0"/>
              </a:rPr>
              <a:t>Då vi i Sverige saknar diagnoskoder på recepten kan inte EES avgöra på vilken indikation som läkemedlet används. Utmaningen med denna kategori är att identifiera sjukdomstillstånd, eller egentligen att identifiera läkemedel med relativt smal indikation. Det gäller att uppnå en balans mellan relevanta signaler och det som upplevs som brus</a:t>
            </a:r>
            <a:r>
              <a:rPr lang="sv-SE" b="1" dirty="0">
                <a:cs typeface="Arial" pitchFamily="34" charset="0"/>
              </a:rPr>
              <a:t>. </a:t>
            </a:r>
            <a:r>
              <a:rPr lang="sv-SE" dirty="0">
                <a:cs typeface="Arial" pitchFamily="34" charset="0"/>
              </a:rPr>
              <a:t>I vissa fall kan den kliniska expertgruppen bedöma att nyttan med signalen överväger det eventuella brus som uppstår och därför ändå välja att skapa en regel. </a:t>
            </a:r>
            <a:endParaRPr lang="sv-SE" b="1" dirty="0">
              <a:cs typeface="Arial" pitchFamily="34" charset="0"/>
            </a:endParaRPr>
          </a:p>
          <a:p>
            <a:pPr>
              <a:lnSpc>
                <a:spcPct val="120000"/>
              </a:lnSpc>
              <a:spcBef>
                <a:spcPts val="360"/>
              </a:spcBef>
              <a:defRPr/>
            </a:pPr>
            <a:r>
              <a:rPr lang="sv-SE" dirty="0">
                <a:cs typeface="Arial" pitchFamily="34" charset="0"/>
              </a:rPr>
              <a:t>I exemplet på bilden har kunden samtidig medicinering med tramadol och läkemedel mot epilepsi, till exempel gabapentin. Tramadol</a:t>
            </a:r>
            <a:r>
              <a:rPr lang="sv-SE" baseline="0" dirty="0">
                <a:cs typeface="Arial" pitchFamily="34" charset="0"/>
              </a:rPr>
              <a:t> </a:t>
            </a:r>
            <a:r>
              <a:rPr lang="sv-SE" dirty="0">
                <a:cs typeface="Arial" pitchFamily="34" charset="0"/>
              </a:rPr>
              <a:t>sänker kramptröskeln och är därför olämpligt att använda vid epilepsi. Då gapapentin även kan användas mot nervsmärtor är det viktigt att farmaceuten börjar med att ta reda på indikationen för de involverade läkemedlen för att kunna gå vidare och bedöma signalens relevans.</a:t>
            </a:r>
          </a:p>
          <a:p>
            <a:pPr>
              <a:lnSpc>
                <a:spcPct val="120000"/>
              </a:lnSpc>
              <a:spcBef>
                <a:spcPts val="360"/>
              </a:spcBef>
              <a:defRPr/>
            </a:pPr>
            <a:r>
              <a:rPr lang="sv-SE" dirty="0">
                <a:cs typeface="Arial" pitchFamily="34" charset="0"/>
              </a:rPr>
              <a:t> </a:t>
            </a:r>
          </a:p>
          <a:p>
            <a:pPr>
              <a:lnSpc>
                <a:spcPct val="120000"/>
              </a:lnSpc>
              <a:spcBef>
                <a:spcPts val="360"/>
              </a:spcBef>
              <a:defRPr/>
            </a:pPr>
            <a:r>
              <a:rPr lang="sv-SE" b="1" dirty="0">
                <a:cs typeface="Arial" pitchFamily="34" charset="0"/>
              </a:rPr>
              <a:t>Fler exempel ur denna kategori:</a:t>
            </a:r>
            <a:r>
              <a:rPr lang="sv-SE" dirty="0">
                <a:cs typeface="Arial" pitchFamily="34" charset="0"/>
              </a:rPr>
              <a:t> </a:t>
            </a:r>
          </a:p>
          <a:p>
            <a:pPr>
              <a:lnSpc>
                <a:spcPct val="120000"/>
              </a:lnSpc>
              <a:spcBef>
                <a:spcPts val="360"/>
              </a:spcBef>
              <a:defRPr/>
            </a:pPr>
            <a:r>
              <a:rPr lang="sv-SE" dirty="0">
                <a:cs typeface="Arial" pitchFamily="34" charset="0"/>
              </a:rPr>
              <a:t>Recept på ett neuroleptikum och läkemedel mot Parkinsons sjukdom:</a:t>
            </a:r>
          </a:p>
          <a:p>
            <a:pPr>
              <a:lnSpc>
                <a:spcPct val="120000"/>
              </a:lnSpc>
              <a:spcBef>
                <a:spcPts val="360"/>
              </a:spcBef>
              <a:defRPr/>
            </a:pPr>
            <a:r>
              <a:rPr lang="sv-SE" dirty="0">
                <a:cs typeface="Arial" pitchFamily="34" charset="0"/>
              </a:rPr>
              <a:t>”Patienten har läkemedel som används vid Parkinsons sjukdom och har dessutom recept på </a:t>
            </a:r>
            <a:r>
              <a:rPr lang="sv-SE" dirty="0" err="1">
                <a:cs typeface="Arial" pitchFamily="34" charset="0"/>
              </a:rPr>
              <a:t>neuroleptika</a:t>
            </a:r>
            <a:r>
              <a:rPr lang="sv-SE" dirty="0">
                <a:cs typeface="Arial" pitchFamily="34" charset="0"/>
              </a:rPr>
              <a:t>. Neuroleptika blockerar dopamin och motverkar behandlingseffekten av Parkinsons sjukdom. Användning av </a:t>
            </a:r>
            <a:r>
              <a:rPr lang="sv-SE" dirty="0" err="1">
                <a:cs typeface="Arial" pitchFamily="34" charset="0"/>
              </a:rPr>
              <a:t>neuroleptika</a:t>
            </a:r>
            <a:r>
              <a:rPr lang="sv-SE" dirty="0">
                <a:cs typeface="Arial" pitchFamily="34" charset="0"/>
              </a:rPr>
              <a:t> vid Parkinsons sjukdom bör undvikas. Källa: SPC/FASS.”</a:t>
            </a:r>
          </a:p>
          <a:p>
            <a:pPr>
              <a:lnSpc>
                <a:spcPct val="120000"/>
              </a:lnSpc>
              <a:spcBef>
                <a:spcPts val="360"/>
              </a:spcBef>
              <a:defRPr/>
            </a:pPr>
            <a:r>
              <a:rPr lang="sv-SE" dirty="0">
                <a:cs typeface="Arial" pitchFamily="34" charset="0"/>
              </a:rPr>
              <a:t> </a:t>
            </a:r>
          </a:p>
          <a:p>
            <a:pPr>
              <a:lnSpc>
                <a:spcPct val="120000"/>
              </a:lnSpc>
              <a:spcBef>
                <a:spcPts val="360"/>
              </a:spcBef>
              <a:defRPr/>
            </a:pPr>
            <a:r>
              <a:rPr lang="sv-SE" dirty="0">
                <a:cs typeface="Arial" pitchFamily="34" charset="0"/>
              </a:rPr>
              <a:t>Recept på ett neuroleptikum och demensläkemedel:</a:t>
            </a:r>
          </a:p>
          <a:p>
            <a:pPr>
              <a:lnSpc>
                <a:spcPct val="120000"/>
              </a:lnSpc>
              <a:spcBef>
                <a:spcPts val="360"/>
              </a:spcBef>
              <a:defRPr/>
            </a:pPr>
            <a:r>
              <a:rPr lang="sv-SE" dirty="0">
                <a:cs typeface="Arial" pitchFamily="34" charset="0"/>
              </a:rPr>
              <a:t>”Patienten har recept på läkemedel som används vid demens och även recept på </a:t>
            </a:r>
            <a:r>
              <a:rPr lang="sv-SE" dirty="0" err="1">
                <a:cs typeface="Arial" pitchFamily="34" charset="0"/>
              </a:rPr>
              <a:t>neuroleptika</a:t>
            </a:r>
            <a:r>
              <a:rPr lang="sv-SE" dirty="0">
                <a:cs typeface="Arial" pitchFamily="34" charset="0"/>
              </a:rPr>
              <a:t>. Neuroleptika medför en ökad risk för biverkningar som kognitiv påverkan (t.ex. försämrad minne, trötthet), fallrisk och hjärt-/kärlhändelser för patienter med demenssjukdom. Neuroleptika bör inte användas under en längre tid till patienter med demenssjukdom.” </a:t>
            </a:r>
          </a:p>
          <a:p>
            <a:pPr>
              <a:lnSpc>
                <a:spcPct val="120000"/>
              </a:lnSpc>
              <a:spcBef>
                <a:spcPts val="360"/>
              </a:spcBef>
              <a:defRPr/>
            </a:pPr>
            <a:endParaRPr lang="sv-SE" dirty="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752725" y="744538"/>
            <a:ext cx="3127375" cy="2346325"/>
          </a:xfrm>
        </p:spPr>
      </p:sp>
      <p:sp>
        <p:nvSpPr>
          <p:cNvPr id="4" name="Platshållare för bildnummer 3"/>
          <p:cNvSpPr>
            <a:spLocks noGrp="1"/>
          </p:cNvSpPr>
          <p:nvPr>
            <p:ph type="sldNum" sz="quarter" idx="10"/>
          </p:nvPr>
        </p:nvSpPr>
        <p:spPr/>
        <p:txBody>
          <a:bodyPr/>
          <a:lstStyle/>
          <a:p>
            <a:fld id="{6E611AC6-6AF3-4383-A1A0-9731B5AA9D0B}" type="slidenum">
              <a:rPr lang="en-US" smtClean="0"/>
              <a:t>17</a:t>
            </a:fld>
            <a:endParaRPr lang="en-US" dirty="0"/>
          </a:p>
        </p:txBody>
      </p:sp>
      <p:sp>
        <p:nvSpPr>
          <p:cNvPr id="6" name="Rectangle 3"/>
          <p:cNvSpPr>
            <a:spLocks noGrp="1"/>
          </p:cNvSpPr>
          <p:nvPr>
            <p:ph type="body" sz="quarter" idx="11"/>
          </p:nvPr>
        </p:nvSpPr>
        <p:spPr bwMode="auto">
          <a:xfrm>
            <a:off x="662533" y="3595167"/>
            <a:ext cx="5438140" cy="5616624"/>
          </a:xfrm>
        </p:spPr>
        <p:txBody>
          <a:bodyPr>
            <a:normAutofit fontScale="92500" lnSpcReduction="20000"/>
          </a:bodyPr>
          <a:lstStyle/>
          <a:p>
            <a:pPr defTabSz="922338">
              <a:lnSpc>
                <a:spcPct val="110000"/>
              </a:lnSpc>
              <a:spcBef>
                <a:spcPts val="36"/>
              </a:spcBef>
              <a:defRPr/>
            </a:pPr>
            <a:r>
              <a:rPr lang="sv-SE" sz="1200" kern="1200" dirty="0">
                <a:solidFill>
                  <a:schemeClr val="tx1"/>
                </a:solidFill>
                <a:latin typeface="+mn-lt"/>
                <a:ea typeface="+mn-ea"/>
                <a:cs typeface="+mn-cs"/>
              </a:rPr>
              <a:t>Janusmed</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interaktioner är källa till denna interaktionsinformation och produceras i samarbete mellan Klinisk farmakologi, Karolinska Universitetssjuk</a:t>
            </a:r>
            <a:r>
              <a:rPr lang="sv-SE" sz="1400" kern="1200" dirty="0">
                <a:solidFill>
                  <a:schemeClr val="tx1"/>
                </a:solidFill>
                <a:latin typeface="+mn-lt"/>
                <a:ea typeface="+mn-ea"/>
                <a:cs typeface="+mn-cs"/>
              </a:rPr>
              <a:t>h</a:t>
            </a:r>
            <a:r>
              <a:rPr lang="sv-SE" sz="1200" kern="1200" dirty="0">
                <a:solidFill>
                  <a:schemeClr val="tx1"/>
                </a:solidFill>
                <a:latin typeface="+mn-lt"/>
                <a:ea typeface="+mn-ea"/>
                <a:cs typeface="+mn-cs"/>
              </a:rPr>
              <a:t>uset och Hälso- och sjukvårdsförvaltningen, Region Stockholm</a:t>
            </a:r>
            <a:r>
              <a:rPr lang="sv-SE" sz="1200" kern="1200" dirty="0">
                <a:solidFill>
                  <a:schemeClr val="tx1"/>
                </a:solidFill>
                <a:latin typeface="+mn-lt"/>
                <a:ea typeface="ＭＳ Ｐゴシック" pitchFamily="34" charset="-128"/>
                <a:cs typeface="Arial" charset="0"/>
              </a:rPr>
              <a:t>.</a:t>
            </a:r>
            <a:r>
              <a:rPr lang="sv-SE" dirty="0">
                <a:ea typeface="ＭＳ Ｐゴシック" pitchFamily="34" charset="-128"/>
                <a:cs typeface="Arial" charset="0"/>
              </a:rPr>
              <a:t> Den stora fördelen är att både apotek och vård har tillgång till samma interaktionskälla, vilket underlättar vid dialog mellan professionerna och i samtal med kund.</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sz="1200" kern="1200" dirty="0">
                <a:solidFill>
                  <a:schemeClr val="tx1"/>
                </a:solidFill>
                <a:latin typeface="+mn-lt"/>
                <a:ea typeface="+mn-ea"/>
                <a:cs typeface="+mn-cs"/>
              </a:rPr>
              <a:t>Janusmed interaktioner </a:t>
            </a:r>
            <a:r>
              <a:rPr lang="sv-SE" dirty="0">
                <a:ea typeface="ＭＳ Ｐゴシック" pitchFamily="34" charset="-128"/>
                <a:cs typeface="Arial" charset="0"/>
              </a:rPr>
              <a:t>omfattar i stort sett </a:t>
            </a:r>
            <a:r>
              <a:rPr lang="sv-SE" dirty="0"/>
              <a:t>alla läkemedelssubstanser som finns i Sverige, några växtbaserade läkemedel,  några födoämnen, samt alkohol och rökning. Immunoglobuliner, koagulationsfaktorer, parenterala näringslösningar, vacciner, allergener, diagnostika samt medicinska gaser är dock generellt inte bedömda.</a:t>
            </a:r>
          </a:p>
          <a:p>
            <a:pPr defTabSz="922338">
              <a:lnSpc>
                <a:spcPct val="110000"/>
              </a:lnSpc>
              <a:spcBef>
                <a:spcPts val="36"/>
              </a:spcBef>
              <a:defRPr/>
            </a:pPr>
            <a:endParaRPr lang="sv-SE" dirty="0"/>
          </a:p>
          <a:p>
            <a:pPr defTabSz="922338">
              <a:lnSpc>
                <a:spcPct val="110000"/>
              </a:lnSpc>
              <a:spcBef>
                <a:spcPts val="36"/>
              </a:spcBef>
              <a:defRPr/>
            </a:pPr>
            <a:r>
              <a:rPr lang="sv-SE" dirty="0"/>
              <a:t>I den systematiserade analys som sker i samband med receptexpeditionen hämtar EES och </a:t>
            </a:r>
            <a:r>
              <a:rPr lang="sv-SE" sz="1200" kern="1200" dirty="0">
                <a:solidFill>
                  <a:schemeClr val="tx1"/>
                </a:solidFill>
                <a:latin typeface="+mn-lt"/>
                <a:ea typeface="+mn-ea"/>
                <a:cs typeface="+mn-cs"/>
              </a:rPr>
              <a:t>Janusmed interaktioner </a:t>
            </a:r>
            <a:r>
              <a:rPr lang="sv-SE" dirty="0"/>
              <a:t>data från kundens recept som finns i den Nationella läkemedelslistan, detta begränsar då analysen till att omfatta receptförskrivna läkemedel.</a:t>
            </a:r>
          </a:p>
          <a:p>
            <a:pPr defTabSz="922338">
              <a:lnSpc>
                <a:spcPct val="110000"/>
              </a:lnSpc>
              <a:spcBef>
                <a:spcPts val="36"/>
              </a:spcBef>
              <a:defRPr/>
            </a:pPr>
            <a:endParaRPr lang="sv-SE" dirty="0"/>
          </a:p>
          <a:p>
            <a:pPr defTabSz="922338">
              <a:lnSpc>
                <a:spcPct val="110000"/>
              </a:lnSpc>
              <a:spcBef>
                <a:spcPts val="36"/>
              </a:spcBef>
              <a:defRPr/>
            </a:pPr>
            <a:r>
              <a:rPr lang="sv-SE" sz="1200" kern="1200" dirty="0">
                <a:solidFill>
                  <a:schemeClr val="tx1"/>
                </a:solidFill>
                <a:latin typeface="+mn-lt"/>
                <a:ea typeface="+mn-ea"/>
                <a:cs typeface="+mn-cs"/>
              </a:rPr>
              <a:t>Janusmed interaktioner </a:t>
            </a:r>
            <a:r>
              <a:rPr lang="sv-SE" dirty="0"/>
              <a:t>inkluderar främst farmakokinetiska interaktioner vilka är dokumenterade i vetenskaplig litteratur, omnämnda i produktresuméerna eller som kan förutses utifrån läkemedlens omsättning och utsöndring. Vissa farmakodynamiska interaktioner har också tagits med. Interaktioner som är givna utifrån läkemedlens verkningsmekanismer – till exempel när agonister och antagonister som verkar på samma receptorer – inkluderas dock inte.</a:t>
            </a:r>
          </a:p>
          <a:p>
            <a:pPr defTabSz="922338">
              <a:lnSpc>
                <a:spcPct val="110000"/>
              </a:lnSpc>
              <a:spcBef>
                <a:spcPts val="36"/>
              </a:spcBef>
              <a:defRPr/>
            </a:pPr>
            <a:endParaRPr lang="sv-SE" dirty="0"/>
          </a:p>
          <a:p>
            <a:r>
              <a:rPr lang="sv-SE" dirty="0"/>
              <a:t>Interaktionen mellan två läkemedel klassificeras utifrån dess kliniska betydelse samt hur väl dokumenterad interaktionen är. Den kliniska betydelsen anges med A-D och dokumentationens art anges med 0-4. Se bilden för specifik beskrivning. Observera att det inte är en ”allvarlighetsskala”. För en enskild patient kan både B- och C- interaktioner vara lika allvarliga som en D-interaktion. </a:t>
            </a:r>
          </a:p>
          <a:p>
            <a:r>
              <a:rPr lang="sv-SE" dirty="0"/>
              <a:t>I korta texter redovisas vilka medicinska konsekvenser interaktionerna kan få tillsammans med rekommendationer om hur de kan hanteras. Det är informationen i dessa rubriker som ”lyfts” in i EES. </a:t>
            </a:r>
          </a:p>
          <a:p>
            <a:r>
              <a:rPr lang="sv-SE" dirty="0"/>
              <a:t>Den intresserade kan under ”</a:t>
            </a:r>
            <a:r>
              <a:rPr lang="sv-SE" u="sng" dirty="0"/>
              <a:t>Läs mer</a:t>
            </a:r>
            <a:r>
              <a:rPr lang="sv-SE" dirty="0"/>
              <a:t>” få fram en fördjupad information om interaktionen. Den fördjupade informationen är skriven på engelska och innehåller uppgifter kring mekanism, bakgrund samt referenser. </a:t>
            </a:r>
          </a:p>
          <a:p>
            <a:endParaRPr lang="sv-SE" dirty="0"/>
          </a:p>
          <a:p>
            <a:r>
              <a:rPr lang="sv-SE" b="1" dirty="0"/>
              <a:t>Exempel: </a:t>
            </a:r>
            <a:r>
              <a:rPr lang="sv-SE" dirty="0"/>
              <a:t>En kund har recept på Inderal och Cardizem Retard, vilket innebär interaktion D4. Den information som visas upp i EES är:</a:t>
            </a:r>
          </a:p>
          <a:p>
            <a:r>
              <a:rPr lang="sv-SE" b="1" dirty="0"/>
              <a:t>Medicinsk konsekvens: </a:t>
            </a:r>
            <a:r>
              <a:rPr lang="sv-SE" dirty="0"/>
              <a:t>Samtidig behandling med diltiazem eller verapamil, och betablockerare kan orsaka AV-block, bradykardi och allvarlig hypotension. Lokal behandling i ögat med betablockare kan också ge systemiska effekter. </a:t>
            </a:r>
          </a:p>
          <a:p>
            <a:r>
              <a:rPr lang="sv-SE" b="1" dirty="0"/>
              <a:t>Rekommendation: </a:t>
            </a:r>
            <a:r>
              <a:rPr lang="sv-SE" dirty="0"/>
              <a:t>Undvik om möjligt att kombinera betablockerare med verapamil/diltiazem.</a:t>
            </a:r>
          </a:p>
          <a:p>
            <a:endParaRPr lang="sv-SE" dirty="0"/>
          </a:p>
          <a:p>
            <a:endParaRPr lang="sv-SE" dirty="0"/>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endParaRPr lang="sv-SE" dirty="0">
              <a:ea typeface="ＭＳ Ｐゴシック" pitchFamily="34" charset="-128"/>
              <a:cs typeface="Arial" charset="0"/>
            </a:endParaRPr>
          </a:p>
        </p:txBody>
      </p:sp>
    </p:spTree>
    <p:extLst>
      <p:ext uri="{BB962C8B-B14F-4D97-AF65-F5344CB8AC3E}">
        <p14:creationId xmlns:p14="http://schemas.microsoft.com/office/powerpoint/2010/main" val="147903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752725" y="744538"/>
            <a:ext cx="3127375" cy="2346325"/>
          </a:xfrm>
        </p:spPr>
      </p:sp>
      <p:sp>
        <p:nvSpPr>
          <p:cNvPr id="4" name="Platshållare för bildnummer 3"/>
          <p:cNvSpPr>
            <a:spLocks noGrp="1"/>
          </p:cNvSpPr>
          <p:nvPr>
            <p:ph type="sldNum" sz="quarter" idx="10"/>
          </p:nvPr>
        </p:nvSpPr>
        <p:spPr/>
        <p:txBody>
          <a:bodyPr/>
          <a:lstStyle/>
          <a:p>
            <a:fld id="{6E611AC6-6AF3-4383-A1A0-9731B5AA9D0B}" type="slidenum">
              <a:rPr lang="en-US" smtClean="0"/>
              <a:t>18</a:t>
            </a:fld>
            <a:endParaRPr lang="en-US" dirty="0"/>
          </a:p>
        </p:txBody>
      </p:sp>
      <p:sp>
        <p:nvSpPr>
          <p:cNvPr id="6" name="Rectangle 3"/>
          <p:cNvSpPr>
            <a:spLocks noGrp="1"/>
          </p:cNvSpPr>
          <p:nvPr>
            <p:ph type="body" sz="quarter" idx="11"/>
          </p:nvPr>
        </p:nvSpPr>
        <p:spPr bwMode="auto">
          <a:xfrm>
            <a:off x="662533" y="3595167"/>
            <a:ext cx="5438140" cy="5616624"/>
          </a:xfrm>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Janusmed fosterpåverkan är källa till Kontrollera Fosterpåverkan och produceras av Hälso- och sjukvårdsförvaltningen, </a:t>
            </a:r>
            <a:r>
              <a:rPr lang="sv-SE" sz="1200" b="0" i="0" kern="1200" dirty="0">
                <a:solidFill>
                  <a:srgbClr val="FF0000"/>
                </a:solidFill>
                <a:effectLst/>
                <a:latin typeface="+mn-lt"/>
                <a:ea typeface="+mn-ea"/>
                <a:cs typeface="+mn-cs"/>
              </a:rPr>
              <a:t>Region Stockholm. Medicinskt ansvariga för innehållet  är en grupp experter inom reproduktionsepidemiologi, pediatrik, farmakologi och farmaci.</a:t>
            </a:r>
            <a:endParaRPr lang="sv-SE" b="0" dirty="0">
              <a:solidFill>
                <a:srgbClr val="FF0000"/>
              </a:solidFill>
              <a:ea typeface="ＭＳ Ｐゴシック" pitchFamily="34" charset="-128"/>
              <a:cs typeface="Arial" charset="0"/>
            </a:endParaRPr>
          </a:p>
          <a:p>
            <a:endParaRPr lang="sv-SE" dirty="0"/>
          </a:p>
          <a:p>
            <a:r>
              <a:rPr lang="sv-SE" dirty="0"/>
              <a:t>Janusmed fosterpåverkan fokuserar på risken för fosterskador under första delen av graviditeten, men täcker alltmer även senare del av graviditet. Analysresultatet presenteras som bedömningar av eventuella risker för fostret, när kvinnan använder läkemedel under graviditeten. Informationen är substansbaserad, oberoende av produkt, vilket gör att bedömningarna kan skilja sig från FASS. Janusmed fosterpåverkan innefattar i princip alla läkemedel på den svenska marknaden.</a:t>
            </a:r>
          </a:p>
          <a:p>
            <a:endParaRPr lang="sv-SE" dirty="0">
              <a:ea typeface="ＭＳ Ｐゴシック" pitchFamily="34" charset="-128"/>
              <a:cs typeface="Arial" charset="0"/>
            </a:endParaRPr>
          </a:p>
          <a:p>
            <a:pPr marL="0" marR="0" lvl="0" indent="0" algn="l" defTabSz="922338" rtl="0" eaLnBrk="1" fontAlgn="auto" latinLnBrk="0" hangingPunct="1">
              <a:lnSpc>
                <a:spcPct val="110000"/>
              </a:lnSpc>
              <a:spcBef>
                <a:spcPts val="36"/>
              </a:spcBef>
              <a:spcAft>
                <a:spcPts val="0"/>
              </a:spcAft>
              <a:buClrTx/>
              <a:buSzTx/>
              <a:buFontTx/>
              <a:buNone/>
              <a:tabLst/>
              <a:defRPr/>
            </a:pPr>
            <a:r>
              <a:rPr lang="sv-SE" dirty="0">
                <a:ea typeface="ＭＳ Ｐゴシック" pitchFamily="34" charset="-128"/>
                <a:cs typeface="Arial" charset="0"/>
              </a:rPr>
              <a:t>Kontrollera Fosterpåverkan är en separat analys som startas när man trycker på fliken ”Fosterpåverkan” i EES webbgränssnitt. Alla kvinnans recept som finns i den Nationella läkemedelslistan ingår i analysen. Även inaktuella recept som kvinnan kan förväntas ha kvar hemma (recept som expedierats för max 125 dagar sedan) ingår i analysen. Detta begränsar därför analysen till att endast omfatta receptförskrivna läkemedel. </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dirty="0">
                <a:ea typeface="ＭＳ Ｐゴシック" pitchFamily="34" charset="-128"/>
                <a:cs typeface="Arial" charset="0"/>
              </a:rPr>
              <a:t>Bedömningarna  i Janusmed fosterpåverkan bygger framför allt på analyser av det svenska Medicinska födelseregistret. Det medicinska födelseregistret förvaltas av Socialstyrelsen och innehåller sedan 1994 uppgifter om läkemedelsexponering som gravida rapporterar vid sitt första besök på mödrahälsovårdscentralen. Uppgifterna om läkemedelsintag jämförs sedan med graviditetsutfallet för att hitta eventuella samband mellan ett läkemedel och risker för fostret. Förutom det Medicinska födelseregistret granskas och värderas också vetenskaplig litteratur och myndighetsuppgifter som sedan vid behov vävs in i kunskapsstödet. Informationen är substansbaserad, oberoende av produkt, vilket gör att bedömningarna kan skilja sig från SPC/FASS. </a:t>
            </a:r>
          </a:p>
          <a:p>
            <a:pPr defTabSz="922338">
              <a:lnSpc>
                <a:spcPct val="110000"/>
              </a:lnSpc>
              <a:spcBef>
                <a:spcPts val="36"/>
              </a:spcBef>
              <a:defRPr/>
            </a:pPr>
            <a:endParaRPr lang="sv-SE" dirty="0">
              <a:ea typeface="ＭＳ Ｐゴシック" pitchFamily="34" charset="-128"/>
              <a:cs typeface="Arial" charset="0"/>
            </a:endParaRPr>
          </a:p>
          <a:p>
            <a:pPr marL="0" marR="0" lvl="0" indent="0" algn="l" defTabSz="922338" rtl="0" eaLnBrk="1" fontAlgn="auto" latinLnBrk="0" hangingPunct="1">
              <a:lnSpc>
                <a:spcPct val="110000"/>
              </a:lnSpc>
              <a:spcBef>
                <a:spcPts val="36"/>
              </a:spcBef>
              <a:spcAft>
                <a:spcPts val="0"/>
              </a:spcAft>
              <a:buClrTx/>
              <a:buSzTx/>
              <a:buFontTx/>
              <a:buNone/>
              <a:tabLst/>
              <a:defRPr/>
            </a:pPr>
            <a:r>
              <a:rPr lang="sv-SE" dirty="0">
                <a:ea typeface="ＭＳ Ｐゴシック" pitchFamily="34" charset="-128"/>
                <a:cs typeface="Arial" charset="0"/>
              </a:rPr>
              <a:t>Varje substans har ett eget ”dokumentationskort”. Detta innebär att alla kombinationsläkemedel har flera dokumentationskort, ett per substans. Dessa ”dokumentationskort” används vid klassificering av substansen. Substansen/dokumentationskortet bedöms utifrån en tregradig skala 1, 2 och 3. Se bild för specifik beskrivning. Klassificeringen är främst tänkt att underlätta när källan används i journalsystemen. </a:t>
            </a:r>
            <a:r>
              <a:rPr lang="sv-SE" sz="1200" b="0" kern="1200" dirty="0">
                <a:solidFill>
                  <a:schemeClr val="tx1"/>
                </a:solidFill>
                <a:effectLst/>
                <a:latin typeface="+mn-lt"/>
                <a:ea typeface="+mn-ea"/>
                <a:cs typeface="+mn-cs"/>
              </a:rPr>
              <a:t>Dock ger den en förenklad bild och det är viktigt att alltid läsa bedömningstexten. </a:t>
            </a:r>
            <a:r>
              <a:rPr lang="sv-SE" b="0" dirty="0">
                <a:ea typeface="ＭＳ Ｐゴシック" pitchFamily="34" charset="-128"/>
                <a:cs typeface="Arial" charset="0"/>
              </a:rPr>
              <a:t>Denna </a:t>
            </a:r>
            <a:r>
              <a:rPr lang="sv-SE" dirty="0">
                <a:ea typeface="ＭＳ Ｐゴシック" pitchFamily="34" charset="-128"/>
                <a:cs typeface="Arial" charset="0"/>
              </a:rPr>
              <a:t>tregradiga skala styr ordningen på hur recepten presenteras i EES webbgränssnitt, där läkemedel med substanser som är bedömda som en 3:a kommer först. I en kort text redovisas bedömningen för varje substans, huruvida en substans bör tas under graviditeten. Recept/läkemedel som har substanser med högst bedömning kommer överst på listan i EES webbgränssnitt. </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dirty="0">
                <a:ea typeface="ＭＳ Ｐゴシック" pitchFamily="34" charset="-128"/>
                <a:cs typeface="Arial" charset="0"/>
              </a:rPr>
              <a:t>Under ”</a:t>
            </a:r>
            <a:r>
              <a:rPr lang="sv-SE" u="sng" dirty="0">
                <a:ea typeface="ＭＳ Ｐゴシック" pitchFamily="34" charset="-128"/>
                <a:cs typeface="Arial" charset="0"/>
              </a:rPr>
              <a:t>Läs mer</a:t>
            </a:r>
            <a:r>
              <a:rPr lang="sv-SE" dirty="0">
                <a:ea typeface="ＭＳ Ｐゴシック" pitchFamily="34" charset="-128"/>
                <a:cs typeface="Arial" charset="0"/>
              </a:rPr>
              <a:t>” finns fördjupad information så som bakgrund, referenser och författare. De läkemedel inte är bedömda av Janusmed fosterpåverkan hanteras genom att meddelandet "Inte bedömd i Janusmed Fosterpåverkan” står efter receptinformationen.</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b="1" dirty="0">
                <a:ea typeface="ＭＳ Ｐゴシック" pitchFamily="34" charset="-128"/>
                <a:cs typeface="Arial" charset="0"/>
              </a:rPr>
              <a:t>Exempel</a:t>
            </a:r>
            <a:r>
              <a:rPr lang="sv-SE" dirty="0">
                <a:ea typeface="ＭＳ Ｐゴシック" pitchFamily="34" charset="-128"/>
                <a:cs typeface="Arial" charset="0"/>
              </a:rPr>
              <a:t>: En kvinna med recept på </a:t>
            </a:r>
            <a:r>
              <a:rPr lang="sv-SE" dirty="0" err="1">
                <a:ea typeface="ＭＳ Ｐゴシック" pitchFamily="34" charset="-128"/>
                <a:cs typeface="Arial" charset="0"/>
              </a:rPr>
              <a:t>Arthrotec</a:t>
            </a:r>
            <a:r>
              <a:rPr lang="sv-SE" dirty="0">
                <a:ea typeface="ＭＳ Ｐゴシック" pitchFamily="34" charset="-128"/>
                <a:cs typeface="Arial" charset="0"/>
              </a:rPr>
              <a:t>® forte får dessa bedömningar i Kontrollera Fosterpåverkan:</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b="1" dirty="0">
                <a:ea typeface="ＭＳ Ｐゴシック" pitchFamily="34" charset="-128"/>
                <a:cs typeface="Arial" charset="0"/>
              </a:rPr>
              <a:t>Klass 3</a:t>
            </a:r>
            <a:r>
              <a:rPr lang="sv-SE" dirty="0">
                <a:ea typeface="ＭＳ Ｐゴシック" pitchFamily="34" charset="-128"/>
                <a:cs typeface="Arial" charset="0"/>
              </a:rPr>
              <a:t> – </a:t>
            </a:r>
            <a:r>
              <a:rPr lang="sv-SE" i="1" dirty="0">
                <a:ea typeface="ＭＳ Ｐゴシック" pitchFamily="34" charset="-128"/>
                <a:cs typeface="Arial" charset="0"/>
              </a:rPr>
              <a:t>substans</a:t>
            </a:r>
            <a:r>
              <a:rPr lang="sv-SE" dirty="0">
                <a:ea typeface="ＭＳ Ｐゴシック" pitchFamily="34" charset="-128"/>
                <a:cs typeface="Arial" charset="0"/>
              </a:rPr>
              <a:t> </a:t>
            </a:r>
            <a:r>
              <a:rPr lang="sv-SE" dirty="0" err="1">
                <a:ea typeface="ＭＳ Ｐゴシック" pitchFamily="34" charset="-128"/>
                <a:cs typeface="Arial" charset="0"/>
              </a:rPr>
              <a:t>Misoprostol</a:t>
            </a:r>
            <a:r>
              <a:rPr lang="sv-SE" dirty="0">
                <a:ea typeface="ＭＳ Ｐゴシック" pitchFamily="34" charset="-128"/>
                <a:cs typeface="Arial" charset="0"/>
              </a:rPr>
              <a:t>	</a:t>
            </a:r>
          </a:p>
          <a:p>
            <a:pPr defTabSz="922338">
              <a:lnSpc>
                <a:spcPct val="110000"/>
              </a:lnSpc>
              <a:spcBef>
                <a:spcPts val="36"/>
              </a:spcBef>
              <a:defRPr/>
            </a:pPr>
            <a:r>
              <a:rPr lang="sv-SE" dirty="0" err="1">
                <a:ea typeface="ＭＳ Ｐゴシック" pitchFamily="34" charset="-128"/>
                <a:cs typeface="Arial" charset="0"/>
              </a:rPr>
              <a:t>Misoprostol</a:t>
            </a:r>
            <a:r>
              <a:rPr lang="sv-SE" dirty="0">
                <a:ea typeface="ＭＳ Ｐゴシック" pitchFamily="34" charset="-128"/>
                <a:cs typeface="Arial" charset="0"/>
              </a:rPr>
              <a:t> har sannolikt en viss </a:t>
            </a:r>
            <a:r>
              <a:rPr lang="sv-SE" dirty="0" err="1">
                <a:ea typeface="ＭＳ Ｐゴシック" pitchFamily="34" charset="-128"/>
                <a:cs typeface="Arial" charset="0"/>
              </a:rPr>
              <a:t>teratogen</a:t>
            </a:r>
            <a:r>
              <a:rPr lang="sv-SE" dirty="0">
                <a:ea typeface="ＭＳ Ｐゴシック" pitchFamily="34" charset="-128"/>
                <a:cs typeface="Arial" charset="0"/>
              </a:rPr>
              <a:t> effekt när det används som abortframkallande medel, om aborten misslyckas och graviditeten får fortsätta. Den normala handläggningen är att avsluta graviditeten på annat sätt. Om kvinnan ångrar abortförsöket, ska graviditetens fortsatta handläggning diskuteras med specialist. Detsamma gäller när </a:t>
            </a:r>
            <a:r>
              <a:rPr lang="sv-SE" dirty="0" err="1">
                <a:ea typeface="ＭＳ Ｐゴシック" pitchFamily="34" charset="-128"/>
                <a:cs typeface="Arial" charset="0"/>
              </a:rPr>
              <a:t>misoprostol</a:t>
            </a:r>
            <a:r>
              <a:rPr lang="sv-SE" dirty="0">
                <a:ea typeface="ＭＳ Ｐゴシック" pitchFamily="34" charset="-128"/>
                <a:cs typeface="Arial" charset="0"/>
              </a:rPr>
              <a:t> används som medel vid </a:t>
            </a:r>
            <a:r>
              <a:rPr lang="sv-SE" dirty="0" err="1">
                <a:ea typeface="ＭＳ Ｐゴシック" pitchFamily="34" charset="-128"/>
                <a:cs typeface="Arial" charset="0"/>
              </a:rPr>
              <a:t>ulcussjukdom</a:t>
            </a:r>
            <a:r>
              <a:rPr lang="sv-SE" dirty="0">
                <a:ea typeface="ＭＳ Ｐゴシック" pitchFamily="34" charset="-128"/>
                <a:cs typeface="Arial" charset="0"/>
              </a:rPr>
              <a:t> under graviditeten. Förutom </a:t>
            </a:r>
            <a:r>
              <a:rPr lang="sv-SE" dirty="0" err="1">
                <a:ea typeface="ＭＳ Ｐゴシック" pitchFamily="34" charset="-128"/>
                <a:cs typeface="Arial" charset="0"/>
              </a:rPr>
              <a:t>teratogena</a:t>
            </a:r>
            <a:r>
              <a:rPr lang="sv-SE" dirty="0">
                <a:ea typeface="ＭＳ Ｐゴシック" pitchFamily="34" charset="-128"/>
                <a:cs typeface="Arial" charset="0"/>
              </a:rPr>
              <a:t> effekter, är en ökad risk för spontanabort möjlig. Vid båda indikationerna kan det vara motiverat med ett ultraljud 2–3 veckor efter exponeringen för att utesluta partiell placentaavlossning. Därefter rekommenderas ett riktat ultraljud i vecka 16–18 och att följa fostrets tillväxt.</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b="1" dirty="0">
                <a:ea typeface="ＭＳ Ｐゴシック" pitchFamily="34" charset="-128"/>
                <a:cs typeface="Arial" charset="0"/>
              </a:rPr>
              <a:t>Klass 2 –</a:t>
            </a:r>
            <a:r>
              <a:rPr lang="sv-SE" dirty="0">
                <a:ea typeface="ＭＳ Ｐゴシック" pitchFamily="34" charset="-128"/>
                <a:cs typeface="Arial" charset="0"/>
              </a:rPr>
              <a:t> </a:t>
            </a:r>
            <a:r>
              <a:rPr lang="sv-SE" i="1" dirty="0">
                <a:ea typeface="ＭＳ Ｐゴシック" pitchFamily="34" charset="-128"/>
                <a:cs typeface="Arial" charset="0"/>
              </a:rPr>
              <a:t>substans</a:t>
            </a:r>
            <a:r>
              <a:rPr lang="sv-SE" dirty="0">
                <a:ea typeface="ＭＳ Ｐゴシック" pitchFamily="34" charset="-128"/>
                <a:cs typeface="Arial" charset="0"/>
              </a:rPr>
              <a:t> </a:t>
            </a:r>
            <a:r>
              <a:rPr lang="sv-SE" dirty="0" err="1">
                <a:ea typeface="ＭＳ Ｐゴシック" pitchFamily="34" charset="-128"/>
                <a:cs typeface="Arial" charset="0"/>
              </a:rPr>
              <a:t>Diklofenak</a:t>
            </a:r>
            <a:r>
              <a:rPr lang="sv-SE" dirty="0">
                <a:ea typeface="ＭＳ Ｐゴシック" pitchFamily="34" charset="-128"/>
                <a:cs typeface="Arial" charset="0"/>
              </a:rPr>
              <a:t> – systemiskt	</a:t>
            </a:r>
          </a:p>
          <a:p>
            <a:pPr defTabSz="922338">
              <a:lnSpc>
                <a:spcPct val="110000"/>
              </a:lnSpc>
              <a:spcBef>
                <a:spcPts val="36"/>
              </a:spcBef>
              <a:defRPr/>
            </a:pPr>
            <a:r>
              <a:rPr lang="sv-SE" dirty="0" err="1">
                <a:ea typeface="ＭＳ Ｐゴシック" pitchFamily="34" charset="-128"/>
                <a:cs typeface="Arial" charset="0"/>
              </a:rPr>
              <a:t>Diklofenak</a:t>
            </a:r>
            <a:r>
              <a:rPr lang="sv-SE" dirty="0">
                <a:ea typeface="ＭＳ Ｐゴシック" pitchFamily="34" charset="-128"/>
                <a:cs typeface="Arial" charset="0"/>
              </a:rPr>
              <a:t> skall inte användas för regelbunden kontinuerlig behandling under graviditetens andra hälft, bland annat på grund av risk för </a:t>
            </a:r>
            <a:r>
              <a:rPr lang="sv-SE" dirty="0" err="1">
                <a:ea typeface="ＭＳ Ｐゴシック" pitchFamily="34" charset="-128"/>
                <a:cs typeface="Arial" charset="0"/>
              </a:rPr>
              <a:t>för</a:t>
            </a:r>
            <a:r>
              <a:rPr lang="sv-SE" dirty="0">
                <a:ea typeface="ＭＳ Ｐゴシック" pitchFamily="34" charset="-128"/>
                <a:cs typeface="Arial" charset="0"/>
              </a:rPr>
              <a:t> tidig slutning av </a:t>
            </a:r>
            <a:r>
              <a:rPr lang="sv-SE" dirty="0" err="1">
                <a:ea typeface="ＭＳ Ｐゴシック" pitchFamily="34" charset="-128"/>
                <a:cs typeface="Arial" charset="0"/>
              </a:rPr>
              <a:t>ductus</a:t>
            </a:r>
            <a:r>
              <a:rPr lang="sv-SE" dirty="0">
                <a:ea typeface="ＭＳ Ｐゴシック" pitchFamily="34" charset="-128"/>
                <a:cs typeface="Arial" charset="0"/>
              </a:rPr>
              <a:t> </a:t>
            </a:r>
            <a:r>
              <a:rPr lang="sv-SE" dirty="0" err="1">
                <a:ea typeface="ＭＳ Ｐゴシック" pitchFamily="34" charset="-128"/>
                <a:cs typeface="Arial" charset="0"/>
              </a:rPr>
              <a:t>arteriosus</a:t>
            </a:r>
            <a:r>
              <a:rPr lang="sv-SE" dirty="0">
                <a:ea typeface="ＭＳ Ｐゴシック" pitchFamily="34" charset="-128"/>
                <a:cs typeface="Arial" charset="0"/>
              </a:rPr>
              <a:t>, minskad mängd fostervatten och nedsatt njurfunktion hos fostret och den nyfödda. Användning under tidig graviditet tycks inte öka den generella risken för fosterskador även om ett samband mellan hjärtfel och NSAID-preparat som grupp har diskuterats. Den eventuella riskökningen för hjärtfel i det enskilda fallet är dock knappast så stor att det finns anledning till oro om kvinnan ändå har använt </a:t>
            </a:r>
            <a:r>
              <a:rPr lang="sv-SE" dirty="0" err="1">
                <a:ea typeface="ＭＳ Ｐゴシック" pitchFamily="34" charset="-128"/>
                <a:cs typeface="Arial" charset="0"/>
              </a:rPr>
              <a:t>diklofenak</a:t>
            </a:r>
            <a:r>
              <a:rPr lang="sv-SE" dirty="0">
                <a:ea typeface="ＭＳ Ｐゴシック" pitchFamily="34" charset="-128"/>
                <a:cs typeface="Arial" charset="0"/>
              </a:rPr>
              <a:t> under tidig graviditet.</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endParaRPr lang="sv-SE" dirty="0">
              <a:ea typeface="ＭＳ Ｐゴシック" pitchFamily="34" charset="-128"/>
              <a:cs typeface="Arial" charset="0"/>
            </a:endParaRPr>
          </a:p>
        </p:txBody>
      </p:sp>
    </p:spTree>
    <p:extLst>
      <p:ext uri="{BB962C8B-B14F-4D97-AF65-F5344CB8AC3E}">
        <p14:creationId xmlns:p14="http://schemas.microsoft.com/office/powerpoint/2010/main" val="298108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752725" y="744538"/>
            <a:ext cx="3127375" cy="2346325"/>
          </a:xfrm>
        </p:spPr>
      </p:sp>
      <p:sp>
        <p:nvSpPr>
          <p:cNvPr id="4" name="Platshållare för bildnummer 3"/>
          <p:cNvSpPr>
            <a:spLocks noGrp="1"/>
          </p:cNvSpPr>
          <p:nvPr>
            <p:ph type="sldNum" sz="quarter" idx="10"/>
          </p:nvPr>
        </p:nvSpPr>
        <p:spPr/>
        <p:txBody>
          <a:bodyPr/>
          <a:lstStyle/>
          <a:p>
            <a:fld id="{6E611AC6-6AF3-4383-A1A0-9731B5AA9D0B}" type="slidenum">
              <a:rPr lang="en-US" smtClean="0"/>
              <a:t>19</a:t>
            </a:fld>
            <a:endParaRPr lang="en-US" dirty="0"/>
          </a:p>
        </p:txBody>
      </p:sp>
      <p:sp>
        <p:nvSpPr>
          <p:cNvPr id="6" name="Rectangle 3"/>
          <p:cNvSpPr>
            <a:spLocks noGrp="1"/>
          </p:cNvSpPr>
          <p:nvPr>
            <p:ph type="body" sz="quarter" idx="11"/>
          </p:nvPr>
        </p:nvSpPr>
        <p:spPr bwMode="auto">
          <a:xfrm>
            <a:off x="662533" y="3595167"/>
            <a:ext cx="5438140" cy="5616624"/>
          </a:xfrm>
        </p:spPr>
        <p:txBody>
          <a:bodyPr>
            <a:normAutofit fontScale="85000" lnSpcReduction="20000"/>
          </a:bodyPr>
          <a:lstStyle/>
          <a:p>
            <a:pPr defTabSz="922338">
              <a:lnSpc>
                <a:spcPct val="110000"/>
              </a:lnSpc>
              <a:spcBef>
                <a:spcPts val="36"/>
              </a:spcBef>
              <a:defRPr/>
            </a:pPr>
            <a:r>
              <a:rPr lang="sv-SE" dirty="0">
                <a:ea typeface="ＭＳ Ｐゴシック" pitchFamily="34" charset="-128"/>
                <a:cs typeface="Arial" charset="0"/>
              </a:rPr>
              <a:t>Janusmed amning är källa till Kontrollera Amning i EES och produceras i samarbete mellan Klinisk farmakologi, Karolinska Universitetssjukhuset och Hälso- och sjukvårdsförvaltningen, Region Stockholm.</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dirty="0">
                <a:ea typeface="ＭＳ Ｐゴシック" pitchFamily="34" charset="-128"/>
                <a:cs typeface="Arial" charset="0"/>
              </a:rPr>
              <a:t>Janusmed amning ger generella rekommendationer om ett friskt fullgånget barn kan ammas under kvinnans pågående läkemedelsbehandling.  Analysresultatet presenteras som rekommendationer och omfattar läkemedel som används av kvinnor i fertil ålder. Informationen är substansbaserad, oberoende av produkt, vilket gör att bedömningarna kan skilja sig från FASS. De flesta läkemedel som används av kvinnor i fertil ålder finns med i Janusmed amning. </a:t>
            </a:r>
          </a:p>
          <a:p>
            <a:pPr defTabSz="922338">
              <a:lnSpc>
                <a:spcPct val="110000"/>
              </a:lnSpc>
              <a:spcBef>
                <a:spcPts val="36"/>
              </a:spcBef>
              <a:defRPr/>
            </a:pPr>
            <a:endParaRPr lang="sv-SE" dirty="0">
              <a:ea typeface="ＭＳ Ｐゴシック" pitchFamily="34" charset="-128"/>
              <a:cs typeface="Arial" charset="0"/>
            </a:endParaRPr>
          </a:p>
          <a:p>
            <a:pPr marL="0" marR="0" lvl="0" indent="0" algn="l" defTabSz="922338" rtl="0" eaLnBrk="1" fontAlgn="auto" latinLnBrk="0" hangingPunct="1">
              <a:lnSpc>
                <a:spcPct val="110000"/>
              </a:lnSpc>
              <a:spcBef>
                <a:spcPts val="36"/>
              </a:spcBef>
              <a:spcAft>
                <a:spcPts val="0"/>
              </a:spcAft>
              <a:buClrTx/>
              <a:buSzTx/>
              <a:buFontTx/>
              <a:buNone/>
              <a:tabLst/>
              <a:defRPr/>
            </a:pPr>
            <a:r>
              <a:rPr lang="sv-SE" dirty="0">
                <a:ea typeface="ＭＳ Ｐゴシック" pitchFamily="34" charset="-128"/>
                <a:cs typeface="Arial" charset="0"/>
              </a:rPr>
              <a:t>Kontrollera Amning är en separat analys som startas när man trycker på fliken ”Amning” i EES webbgränssnitt. Alla kvinnans recept som finns i den Nationella läkemedelslistan ingår i analysen. Även inaktuella recept som kvinnan kan förväntas ha kvar hemma (recept som expedierats för max 125 dagar sedan) ingår i analysen. Detta begränsar därför analysen till att endast omfatta receptförskrivna läkemedel. </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dirty="0">
                <a:ea typeface="ＭＳ Ｐゴシック" pitchFamily="34" charset="-128"/>
                <a:cs typeface="Arial" charset="0"/>
              </a:rPr>
              <a:t>Flera faktorer avgör hur eller om en ammande kvinnas läkemedelsanvändning påverkar barnet. Mängden läkemedel i modersmjölken beror på läkemedlets koncentration i moderns blod och huruvida läkemedlet passerar över till bröstmjölken. Moderns förmåga att ta upp, bryta ned och utsöndra läkemedlet påverkar hur stor läkemedelsdos barnet exponeras för. Det finns även individuella skillnader i hur barnet hanterar läkemedlet.  </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dirty="0">
                <a:ea typeface="ＭＳ Ｐゴシック" pitchFamily="34" charset="-128"/>
                <a:cs typeface="Arial" charset="0"/>
              </a:rPr>
              <a:t>Varje substans har bedömts enskilt och fått en egen klassificering utifrån en tregradig skala 1, 2 och 3. Beroende på hur välgrundad dokumentation finns som belägg för klassificeringen av substansen har klassificeringen fått en dokumentationsgrad som anges  med 0-2. Se bild för specifik beskrivning. </a:t>
            </a:r>
          </a:p>
          <a:p>
            <a:pPr defTabSz="922338">
              <a:lnSpc>
                <a:spcPct val="110000"/>
              </a:lnSpc>
              <a:spcBef>
                <a:spcPts val="36"/>
              </a:spcBef>
              <a:defRPr/>
            </a:pPr>
            <a:r>
              <a:rPr lang="sv-SE" dirty="0">
                <a:ea typeface="ＭＳ Ｐゴシック" pitchFamily="34" charset="-128"/>
                <a:cs typeface="Arial" charset="0"/>
              </a:rPr>
              <a:t>Denna tregradiga skala för klassificering av substans styr ordningen på hur recepten presenteras i EES webbgränssnitt, där läkemedel med substanser som är klassade som en 3:a kommer först. I en kort text redovisas rekommendationen för varje substans, huruvida en substans bör tas vid amning. Detta innebär att alla kombinationsläkemedel har flera ”dokumentationskort” och substansen med den högsta klassen på rekommendationen kommer överst. </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dirty="0">
                <a:ea typeface="ＭＳ Ｐゴシック" pitchFamily="34" charset="-128"/>
                <a:cs typeface="Arial" charset="0"/>
              </a:rPr>
              <a:t>Under ”</a:t>
            </a:r>
            <a:r>
              <a:rPr lang="sv-SE" u="sng" dirty="0">
                <a:ea typeface="ＭＳ Ｐゴシック" pitchFamily="34" charset="-128"/>
                <a:cs typeface="Arial" charset="0"/>
              </a:rPr>
              <a:t>Läs mer</a:t>
            </a:r>
            <a:r>
              <a:rPr lang="sv-SE" dirty="0">
                <a:ea typeface="ＭＳ Ｐゴシック" pitchFamily="34" charset="-128"/>
                <a:cs typeface="Arial" charset="0"/>
              </a:rPr>
              <a:t>” finns fördjupad information så som dokumentationsgrad, bakgrund, referenser och författare. De läkemedel inte ingår i Janusmed amning hanteras genom att meddelandet "Inte bedömd i Janusmed Amning” står efter receptinformationen .</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dirty="0">
                <a:ea typeface="ＭＳ Ｐゴシック" pitchFamily="34" charset="-128"/>
                <a:cs typeface="Arial" charset="0"/>
              </a:rPr>
              <a:t>Exempel: En kvinna med recept på </a:t>
            </a:r>
            <a:r>
              <a:rPr lang="sv-SE" dirty="0" err="1">
                <a:ea typeface="ＭＳ Ｐゴシック" pitchFamily="34" charset="-128"/>
                <a:cs typeface="Arial" charset="0"/>
              </a:rPr>
              <a:t>Enalapril</a:t>
            </a:r>
            <a:r>
              <a:rPr lang="sv-SE" dirty="0">
                <a:ea typeface="ＭＳ Ｐゴシック" pitchFamily="34" charset="-128"/>
                <a:cs typeface="Arial" charset="0"/>
              </a:rPr>
              <a:t> </a:t>
            </a:r>
            <a:r>
              <a:rPr lang="sv-SE" dirty="0" err="1">
                <a:ea typeface="ＭＳ Ｐゴシック" pitchFamily="34" charset="-128"/>
                <a:cs typeface="Arial" charset="0"/>
              </a:rPr>
              <a:t>Comp</a:t>
            </a:r>
            <a:r>
              <a:rPr lang="sv-SE" dirty="0">
                <a:ea typeface="ＭＳ Ｐゴシック" pitchFamily="34" charset="-128"/>
                <a:cs typeface="Arial" charset="0"/>
              </a:rPr>
              <a:t> får dessa rekommendationer i Kontrollera Amning:</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dirty="0">
                <a:ea typeface="ＭＳ Ｐゴシック" pitchFamily="34" charset="-128"/>
                <a:cs typeface="Arial" charset="0"/>
              </a:rPr>
              <a:t>Klass 2 - </a:t>
            </a:r>
            <a:r>
              <a:rPr lang="sv-SE" i="1" dirty="0">
                <a:ea typeface="ＭＳ Ｐゴシック" pitchFamily="34" charset="-128"/>
                <a:cs typeface="Arial" charset="0"/>
              </a:rPr>
              <a:t>substans</a:t>
            </a:r>
            <a:r>
              <a:rPr lang="sv-SE" dirty="0">
                <a:ea typeface="ＭＳ Ｐゴシック" pitchFamily="34" charset="-128"/>
                <a:cs typeface="Arial" charset="0"/>
              </a:rPr>
              <a:t> </a:t>
            </a:r>
            <a:r>
              <a:rPr lang="sv-SE" dirty="0" err="1">
                <a:ea typeface="ＭＳ Ｐゴシック" pitchFamily="34" charset="-128"/>
                <a:cs typeface="Arial" charset="0"/>
              </a:rPr>
              <a:t>Hydroklortiazid</a:t>
            </a:r>
            <a:r>
              <a:rPr lang="sv-SE" dirty="0">
                <a:ea typeface="ＭＳ Ｐゴシック" pitchFamily="34" charset="-128"/>
                <a:cs typeface="Arial" charset="0"/>
              </a:rPr>
              <a:t>	</a:t>
            </a:r>
          </a:p>
          <a:p>
            <a:pPr defTabSz="922338">
              <a:lnSpc>
                <a:spcPct val="110000"/>
              </a:lnSpc>
              <a:spcBef>
                <a:spcPts val="36"/>
              </a:spcBef>
              <a:defRPr/>
            </a:pPr>
            <a:r>
              <a:rPr lang="sv-SE" dirty="0">
                <a:ea typeface="ＭＳ Ｐゴシック" pitchFamily="34" charset="-128"/>
                <a:cs typeface="Arial" charset="0"/>
              </a:rPr>
              <a:t>Risken för ett friskt fullgånget barn bedöms vara  måttlig vid terapeutiska doser. Barnets viktuppgång bör följas eftersom </a:t>
            </a:r>
            <a:r>
              <a:rPr lang="sv-SE" dirty="0" err="1">
                <a:ea typeface="ＭＳ Ｐゴシック" pitchFamily="34" charset="-128"/>
                <a:cs typeface="Arial" charset="0"/>
              </a:rPr>
              <a:t>diuretika</a:t>
            </a:r>
            <a:r>
              <a:rPr lang="sv-SE" dirty="0">
                <a:ea typeface="ＭＳ Ｐゴシック" pitchFamily="34" charset="-128"/>
                <a:cs typeface="Arial" charset="0"/>
              </a:rPr>
              <a:t> kan minska mjölkproduktionen.</a:t>
            </a:r>
          </a:p>
          <a:p>
            <a:pPr defTabSz="922338">
              <a:lnSpc>
                <a:spcPct val="110000"/>
              </a:lnSpc>
              <a:spcBef>
                <a:spcPts val="36"/>
              </a:spcBef>
              <a:defRPr/>
            </a:pPr>
            <a:endParaRPr lang="sv-SE" dirty="0">
              <a:ea typeface="ＭＳ Ｐゴシック" pitchFamily="34" charset="-128"/>
              <a:cs typeface="Arial" charset="0"/>
            </a:endParaRPr>
          </a:p>
          <a:p>
            <a:pPr defTabSz="922338">
              <a:lnSpc>
                <a:spcPct val="110000"/>
              </a:lnSpc>
              <a:spcBef>
                <a:spcPts val="36"/>
              </a:spcBef>
              <a:defRPr/>
            </a:pPr>
            <a:r>
              <a:rPr lang="sv-SE" dirty="0">
                <a:ea typeface="ＭＳ Ｐゴシック" pitchFamily="34" charset="-128"/>
                <a:cs typeface="Arial" charset="0"/>
              </a:rPr>
              <a:t>Klass 1 – </a:t>
            </a:r>
            <a:r>
              <a:rPr lang="sv-SE" i="1" dirty="0">
                <a:ea typeface="ＭＳ Ｐゴシック" pitchFamily="34" charset="-128"/>
                <a:cs typeface="Arial" charset="0"/>
              </a:rPr>
              <a:t>substans </a:t>
            </a:r>
            <a:r>
              <a:rPr lang="sv-SE" dirty="0" err="1">
                <a:ea typeface="ＭＳ Ｐゴシック" pitchFamily="34" charset="-128"/>
                <a:cs typeface="Arial" charset="0"/>
              </a:rPr>
              <a:t>Enalapril</a:t>
            </a:r>
            <a:r>
              <a:rPr lang="sv-SE" dirty="0">
                <a:ea typeface="ＭＳ Ｐゴシック" pitchFamily="34" charset="-128"/>
                <a:cs typeface="Arial" charset="0"/>
              </a:rPr>
              <a:t>	</a:t>
            </a:r>
          </a:p>
          <a:p>
            <a:pPr defTabSz="922338">
              <a:lnSpc>
                <a:spcPct val="110000"/>
              </a:lnSpc>
              <a:spcBef>
                <a:spcPts val="36"/>
              </a:spcBef>
              <a:defRPr/>
            </a:pPr>
            <a:r>
              <a:rPr lang="sv-SE" dirty="0">
                <a:ea typeface="ＭＳ Ｐゴシック" pitchFamily="34" charset="-128"/>
                <a:cs typeface="Arial" charset="0"/>
              </a:rPr>
              <a:t>Risken för ett friskt fullgånget barn bedöms vara låg vid terapeutiska doser.</a:t>
            </a:r>
          </a:p>
          <a:p>
            <a:pPr defTabSz="922338">
              <a:lnSpc>
                <a:spcPct val="110000"/>
              </a:lnSpc>
              <a:spcBef>
                <a:spcPts val="36"/>
              </a:spcBef>
              <a:defRPr/>
            </a:pPr>
            <a:endParaRPr lang="sv-SE" dirty="0">
              <a:ea typeface="ＭＳ Ｐゴシック" pitchFamily="34" charset="-128"/>
              <a:cs typeface="Arial" charset="0"/>
            </a:endParaRPr>
          </a:p>
        </p:txBody>
      </p:sp>
    </p:spTree>
    <p:extLst>
      <p:ext uri="{BB962C8B-B14F-4D97-AF65-F5344CB8AC3E}">
        <p14:creationId xmlns:p14="http://schemas.microsoft.com/office/powerpoint/2010/main" val="352901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normAutofit fontScale="92500" lnSpcReduction="20000"/>
          </a:bodyPr>
          <a:lstStyle/>
          <a:p>
            <a:r>
              <a:rPr lang="sv-SE" dirty="0">
                <a:ea typeface="ＭＳ Ｐゴシック" pitchFamily="34" charset="-128"/>
              </a:rPr>
              <a:t>Elektroniska recept (e-recept) etablerades i Sverige i början av 2000-talet och användningen har sedan dess ökat. </a:t>
            </a:r>
            <a:r>
              <a:rPr lang="sv-SE" dirty="0"/>
              <a:t>Av de recept som idag expedieras på apotek görs över 99% utifrån ett elektroniskt underlag. Sverige tillhör idag världstoppen mest störst andelen e-recept på nationell nivå och det är </a:t>
            </a:r>
            <a:r>
              <a:rPr lang="sv-SE" dirty="0">
                <a:ea typeface="ＭＳ Ｐゴシック" pitchFamily="34" charset="-128"/>
              </a:rPr>
              <a:t>E-hälsomyndigheten som ansvarar för Nationella läkemedelslistan för elektroniskt lagrade recept med tillhörande register. </a:t>
            </a:r>
            <a:endParaRPr lang="sv-SE" dirty="0"/>
          </a:p>
          <a:p>
            <a:endParaRPr lang="sv-SE" dirty="0">
              <a:ea typeface="ＭＳ Ｐゴシック" pitchFamily="34" charset="-128"/>
            </a:endParaRPr>
          </a:p>
          <a:p>
            <a:r>
              <a:rPr lang="sv-SE" dirty="0"/>
              <a:t>Användning av e-recept har även möjliggjort införandet av ett elektroniskt beslutsstöd för farmaceuter i samband med expedition av läkemedel på apotek. Beslutsstödet heter Elektroniskt expertstöd (EES) och innebär att det aktuella e-receptet analyseras både enskilt och tillsammans med/mot tidigare förskrivningar för att signalera när det finns risk för läkemedelsrelaterade problem. Såväl vanliga e-recept som dosrecept ingår i granskningen. EES innebär att du som farmaceut får ett automatiserat stöd vid granskningen av till exempel dos, dubbelförskrivningar och läkemedelsinteraktioner. EES ger ett beslutsunderlag  och  underlättar därmed  den lämplighetskontroll som sker i samband med receptexpeditionen. Därigenom bidrar EES till en förbättrad läkemedelsanvändning och ökad patientsäkerhet.</a:t>
            </a:r>
          </a:p>
          <a:p>
            <a:endParaRPr lang="sv-SE" dirty="0">
              <a:ea typeface="ＭＳ Ｐゴシック" pitchFamily="34" charset="-128"/>
              <a:cs typeface="Arial" charset="0"/>
            </a:endParaRPr>
          </a:p>
          <a:p>
            <a:pPr>
              <a:lnSpc>
                <a:spcPct val="90000"/>
              </a:lnSpc>
              <a:defRPr/>
            </a:pPr>
            <a:r>
              <a:rPr lang="sv-SE" b="1" dirty="0">
                <a:ea typeface="ＭＳ Ｐゴシック" pitchFamily="34" charset="-128"/>
                <a:cs typeface="Arial" pitchFamily="34" charset="0"/>
              </a:rPr>
              <a:t>Argument för införandet av EES</a:t>
            </a:r>
          </a:p>
          <a:p>
            <a:pPr marL="0" lvl="1">
              <a:defRPr/>
            </a:pPr>
            <a:r>
              <a:rPr lang="sv-SE" dirty="0">
                <a:ea typeface="ＭＳ Ｐゴシック" pitchFamily="34" charset="-128"/>
                <a:cs typeface="Arial" pitchFamily="34" charset="0"/>
              </a:rPr>
              <a:t>Som underlag för beslut om att införa EES genomförde Apoteket AB år 2007 en förstudie på receptuppgifter från ca 10 000 svenska patienter. Resultaten från förstudien indikerade:</a:t>
            </a:r>
          </a:p>
          <a:p>
            <a:pPr marL="0" lvl="1">
              <a:defRPr/>
            </a:pPr>
            <a:endParaRPr lang="sv-SE" dirty="0">
              <a:ea typeface="ＭＳ Ｐゴシック" pitchFamily="34" charset="-128"/>
              <a:cs typeface="Arial" pitchFamily="34" charset="0"/>
            </a:endParaRPr>
          </a:p>
          <a:p>
            <a:pPr marL="171450" lvl="1" indent="-171450">
              <a:buFont typeface="Arial" panose="020B0604020202020204" pitchFamily="34" charset="0"/>
              <a:buChar char="•"/>
              <a:defRPr/>
            </a:pPr>
            <a:r>
              <a:rPr lang="sv-SE" dirty="0">
                <a:ea typeface="ＭＳ Ｐゴシック" pitchFamily="34" charset="-128"/>
                <a:cs typeface="Arial" pitchFamily="34" charset="0"/>
              </a:rPr>
              <a:t>färre akutbesök och minskat behov av vård</a:t>
            </a:r>
          </a:p>
          <a:p>
            <a:pPr marL="171450" lvl="1" indent="-171450">
              <a:buFont typeface="Arial" panose="020B0604020202020204" pitchFamily="34" charset="0"/>
              <a:buChar char="•"/>
              <a:defRPr/>
            </a:pPr>
            <a:r>
              <a:rPr lang="sv-SE" dirty="0">
                <a:ea typeface="ＭＳ Ｐゴシック" pitchFamily="34" charset="-128"/>
                <a:cs typeface="Arial" pitchFamily="34" charset="0"/>
              </a:rPr>
              <a:t>minskad belastning på primärvården och mindre behov av sjukskrivningar</a:t>
            </a:r>
          </a:p>
          <a:p>
            <a:pPr marL="171450" lvl="1" indent="-171450">
              <a:buFont typeface="Arial" panose="020B0604020202020204" pitchFamily="34" charset="0"/>
              <a:buChar char="•"/>
              <a:defRPr/>
            </a:pPr>
            <a:r>
              <a:rPr lang="sv-SE" dirty="0">
                <a:ea typeface="ＭＳ Ｐゴシック" pitchFamily="34" charset="-128"/>
                <a:cs typeface="Arial" pitchFamily="34" charset="0"/>
              </a:rPr>
              <a:t>minskning av direkta läkemedelskostnader med ca en miljard kronor per år </a:t>
            </a:r>
          </a:p>
          <a:p>
            <a:pPr marL="171450" lvl="1" indent="-171450">
              <a:buFont typeface="Arial" panose="020B0604020202020204" pitchFamily="34" charset="0"/>
              <a:buChar char="•"/>
              <a:defRPr/>
            </a:pPr>
            <a:endParaRPr lang="sv-SE" dirty="0">
              <a:ea typeface="ＭＳ Ｐゴシック" pitchFamily="34" charset="-128"/>
              <a:cs typeface="Arial" pitchFamily="34" charset="0"/>
            </a:endParaRPr>
          </a:p>
          <a:p>
            <a:pPr marL="0" lvl="1">
              <a:defRPr/>
            </a:pPr>
            <a:r>
              <a:rPr lang="sv-SE" dirty="0">
                <a:ea typeface="ＭＳ Ｐゴシック" pitchFamily="34" charset="-128"/>
                <a:cs typeface="Arial" pitchFamily="34" charset="0"/>
              </a:rPr>
              <a:t>Till det kommer, vilket är värt att beakta i sammanhanget, att felmedicineringar beräknas idag kosta samhället 15-20 miljarder kronor årligen, vilket är ungefär hälften av kostnaden för den totala läkemedelsnotan. </a:t>
            </a:r>
          </a:p>
          <a:p>
            <a:pPr marL="0" lvl="1">
              <a:defRPr/>
            </a:pPr>
            <a:endParaRPr lang="sv-SE" dirty="0">
              <a:ea typeface="ＭＳ Ｐゴシック" pitchFamily="34" charset="-128"/>
              <a:cs typeface="Arial" pitchFamily="34" charset="0"/>
            </a:endParaRPr>
          </a:p>
          <a:p>
            <a:pPr marL="0" lvl="1">
              <a:defRPr/>
            </a:pPr>
            <a:r>
              <a:rPr lang="sv-SE" dirty="0">
                <a:ea typeface="ＭＳ Ｐゴシック" pitchFamily="34" charset="-128"/>
                <a:cs typeface="Arial" pitchFamily="34" charset="0"/>
              </a:rPr>
              <a:t>Främsta syftet med EES är att stötta dig i ditt arbete med att förbättra läkemedelsanvändningen och bidra till att öka patientsäkerheten. Av uppgifterna ovan blir det dessutom tydligt att även förskrivare och samhälle kan ha stor nytta av att EES. </a:t>
            </a:r>
          </a:p>
          <a:p>
            <a:pPr>
              <a:lnSpc>
                <a:spcPct val="90000"/>
              </a:lnSpc>
              <a:defRPr/>
            </a:pPr>
            <a:endParaRPr lang="sv-SE" dirty="0">
              <a:ea typeface="ＭＳ Ｐゴシック" pitchFamily="34" charset="-128"/>
              <a:cs typeface="Arial" charset="0"/>
            </a:endParaRPr>
          </a:p>
          <a:p>
            <a:pPr>
              <a:lnSpc>
                <a:spcPct val="90000"/>
              </a:lnSpc>
              <a:defRPr/>
            </a:pPr>
            <a:endParaRPr lang="sv-SE" dirty="0">
              <a:ea typeface="ＭＳ Ｐゴシック" pitchFamily="34" charset="-128"/>
              <a:cs typeface="Arial" charset="0"/>
            </a:endParaRPr>
          </a:p>
          <a:p>
            <a:endParaRPr lang="sv-SE" dirty="0">
              <a:ea typeface="ＭＳ Ｐゴシック" pitchFamily="34"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p:cNvSpPr>
            <a:spLocks noGrp="1" noRot="1" noChangeAspect="1" noTextEdit="1"/>
          </p:cNvSpPr>
          <p:nvPr>
            <p:ph type="sldImg"/>
          </p:nvPr>
        </p:nvSpPr>
        <p:spPr bwMode="auto">
          <a:xfrm>
            <a:off x="1979613" y="744538"/>
            <a:ext cx="3852862" cy="2890837"/>
          </a:xfrm>
          <a:noFill/>
          <a:ln>
            <a:solidFill>
              <a:srgbClr val="000000"/>
            </a:solidFill>
            <a:miter lim="800000"/>
            <a:headEnd/>
            <a:tailEnd/>
          </a:ln>
        </p:spPr>
      </p:sp>
      <p:sp>
        <p:nvSpPr>
          <p:cNvPr id="3" name="Platshållare för anteckningar 2"/>
          <p:cNvSpPr>
            <a:spLocks noGrp="1"/>
          </p:cNvSpPr>
          <p:nvPr>
            <p:ph type="body" idx="1"/>
          </p:nvPr>
        </p:nvSpPr>
        <p:spPr>
          <a:xfrm>
            <a:off x="679768" y="4181607"/>
            <a:ext cx="5438140" cy="5000533"/>
          </a:xfrm>
        </p:spPr>
        <p:txBody>
          <a:bodyPr>
            <a:normAutofit lnSpcReduction="10000"/>
          </a:bodyPr>
          <a:lstStyle/>
          <a:p>
            <a:pPr>
              <a:defRPr/>
            </a:pPr>
            <a:r>
              <a:rPr lang="sv-SE" b="1" dirty="0">
                <a:ea typeface="ＭＳ Ｐゴシック" pitchFamily="34" charset="-128"/>
                <a:cs typeface="Arial" pitchFamily="34" charset="0"/>
              </a:rPr>
              <a:t>Kvalitetssäkring av innehållet i EES</a:t>
            </a:r>
          </a:p>
          <a:p>
            <a:r>
              <a:rPr lang="sv-SE" dirty="0"/>
              <a:t>För att kvalitetssäkra innehållet i EES finns flera expertgrupper knutna till E-hälsomyndigheten. I expertgrupperna ingår både specialiserade läkare inom respektive område, och apotekare. Flera av apotekarna har vidareutbildning inom klinisk farmaci och praktisk erfarenhet från arbete med läkemedelsgenomgångar i vården. Expertgrupperna är ansvariga för innehållet och bedriver ett utvecklingsarbete för att kvalitetssäkra och vidareutveckla de kliniska reglerna i EES så att innehållet speglar den verkliga användningen av läkemedlen. </a:t>
            </a:r>
          </a:p>
          <a:p>
            <a:endParaRPr lang="sv-SE" dirty="0"/>
          </a:p>
          <a:p>
            <a:r>
              <a:rPr lang="sv-SE" dirty="0"/>
              <a:t>Informationen i EES uppdateras kontinuerligt och omfattar både befintliga och nya </a:t>
            </a:r>
            <a:r>
              <a:rPr lang="sv-SE" b="0" i="0" dirty="0"/>
              <a:t>läkemedel. Genom en automatisk bevakningstjänst av Nationellt Produktregister för Läkemedel (NPL)</a:t>
            </a:r>
            <a:r>
              <a:rPr lang="sv-SE" b="0" i="0" baseline="0" dirty="0"/>
              <a:t> </a:t>
            </a:r>
            <a:r>
              <a:rPr lang="sv-SE" b="0" i="0" dirty="0"/>
              <a:t>följer EES</a:t>
            </a:r>
            <a:r>
              <a:rPr lang="sv-SE" b="1" i="1" baseline="0" dirty="0"/>
              <a:t> </a:t>
            </a:r>
            <a:r>
              <a:rPr lang="sv-SE" sz="1200" kern="1200" dirty="0">
                <a:solidFill>
                  <a:schemeClr val="tx1"/>
                </a:solidFill>
                <a:latin typeface="+mn-lt"/>
                <a:ea typeface="+mn-ea"/>
                <a:cs typeface="+mn-cs"/>
              </a:rPr>
              <a:t>kontinuerligt införandet </a:t>
            </a:r>
            <a:r>
              <a:rPr lang="sv-SE" dirty="0"/>
              <a:t>av nya godkända läkemedel  i Sverige. Bevakning av förändringar i SPC/FASS  eller från Läkemedelsverket samt behandlingsrekommendationer utgör värdefulla källor i den kontinuerliga uppdateringen. Förändringar kan till exempel avse en ny dos- eller åldersgräns. </a:t>
            </a:r>
          </a:p>
          <a:p>
            <a:endParaRPr lang="sv-SE" dirty="0"/>
          </a:p>
          <a:p>
            <a:r>
              <a:rPr lang="sv-SE" dirty="0"/>
              <a:t>Reglerna ska vara evidensbaserade och grunda sig på vetenskaplig och myndighetsinformation. De kan utgå från behov som upptäcks inom apotek och vård. Vid konstruktion av en regel utgår man från underlag från olika referensdatabaser, böcker, eller annan vetenskaplig litteratur som kompletteras med den kliniska erfarenheten. Olika referenslitteratur används för respektive regelkategori. </a:t>
            </a:r>
          </a:p>
          <a:p>
            <a:endParaRPr lang="sv-SE" dirty="0"/>
          </a:p>
          <a:p>
            <a:r>
              <a:rPr lang="sv-SE" dirty="0"/>
              <a:t>Förutom SPC/FASS utgörs viktig referenslitteratur av Läkemedelsboken, Behandlingsrekommendationer från Läkemedelsverket, Janusmed interaktioner, Socialstyrelsens "Indikatorer för god läkemedelsterapi hos äldre”, </a:t>
            </a:r>
            <a:r>
              <a:rPr lang="sv-SE" dirty="0" err="1"/>
              <a:t>Geriatric</a:t>
            </a:r>
            <a:r>
              <a:rPr lang="sv-SE" dirty="0"/>
              <a:t> </a:t>
            </a:r>
            <a:r>
              <a:rPr lang="sv-SE" dirty="0" err="1"/>
              <a:t>Dosage</a:t>
            </a:r>
            <a:r>
              <a:rPr lang="sv-SE" dirty="0"/>
              <a:t> </a:t>
            </a:r>
            <a:r>
              <a:rPr lang="sv-SE" dirty="0" err="1"/>
              <a:t>Handbook</a:t>
            </a:r>
            <a:r>
              <a:rPr lang="sv-SE" dirty="0"/>
              <a:t>, </a:t>
            </a:r>
            <a:r>
              <a:rPr lang="sv-SE" dirty="0" err="1"/>
              <a:t>Pediatric</a:t>
            </a:r>
            <a:r>
              <a:rPr lang="sv-SE" dirty="0"/>
              <a:t> </a:t>
            </a:r>
            <a:r>
              <a:rPr lang="sv-SE" dirty="0" err="1"/>
              <a:t>Dosage</a:t>
            </a:r>
            <a:r>
              <a:rPr lang="sv-SE" dirty="0"/>
              <a:t> </a:t>
            </a:r>
            <a:r>
              <a:rPr lang="sv-SE" dirty="0" err="1"/>
              <a:t>Handbook</a:t>
            </a:r>
            <a:r>
              <a:rPr lang="sv-SE" dirty="0"/>
              <a:t> och British National Formulary.</a:t>
            </a:r>
          </a:p>
          <a:p>
            <a:endParaRPr lang="sv-SE" dirty="0"/>
          </a:p>
          <a:p>
            <a:r>
              <a:rPr lang="sv-SE" dirty="0"/>
              <a:t>Som komplement är det både viktigt och välkommet att få kommentarer från användarna av EES både avseende funktion och innehåll. Det hjälper till att öka kvalitén inom EES. </a:t>
            </a:r>
          </a:p>
          <a:p>
            <a:pPr>
              <a:defRPr/>
            </a:pPr>
            <a:endParaRPr lang="sv-SE" dirty="0">
              <a:ea typeface="ＭＳ Ｐゴシック" pitchFamily="34" charset="-128"/>
              <a:cs typeface="Arial" pitchFamily="34" charset="0"/>
            </a:endParaRPr>
          </a:p>
        </p:txBody>
      </p:sp>
      <p:sp>
        <p:nvSpPr>
          <p:cNvPr id="36868" name="Platshållare för bildnummer 4"/>
          <p:cNvSpPr>
            <a:spLocks noGrp="1"/>
          </p:cNvSpPr>
          <p:nvPr>
            <p:ph type="sldNum" sz="quarter" idx="5"/>
          </p:nvPr>
        </p:nvSpPr>
        <p:spPr bwMode="auto">
          <a:noFill/>
          <a:ln>
            <a:miter lim="800000"/>
            <a:headEnd/>
            <a:tailEnd/>
          </a:ln>
        </p:spPr>
        <p:txBody>
          <a:bodyPr/>
          <a:lstStyle/>
          <a:p>
            <a:fld id="{05687FBC-5302-4017-8034-07829B7A4619}" type="slidenum">
              <a:rPr lang="sv-SE" smtClean="0">
                <a:ea typeface="ＭＳ Ｐゴシック" pitchFamily="34" charset="-128"/>
              </a:rPr>
              <a:pPr/>
              <a:t>20</a:t>
            </a:fld>
            <a:endParaRPr lang="sv-SE" dirty="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20888" y="744538"/>
            <a:ext cx="3808412" cy="2857500"/>
          </a:xfrm>
        </p:spPr>
      </p:sp>
      <p:sp>
        <p:nvSpPr>
          <p:cNvPr id="3" name="Platshållare för anteckningar 2"/>
          <p:cNvSpPr>
            <a:spLocks noGrp="1"/>
          </p:cNvSpPr>
          <p:nvPr>
            <p:ph type="body" idx="1"/>
          </p:nvPr>
        </p:nvSpPr>
        <p:spPr>
          <a:xfrm>
            <a:off x="679768" y="4025264"/>
            <a:ext cx="5438140" cy="5156876"/>
          </a:xfrm>
        </p:spPr>
        <p:txBody>
          <a:bodyPr>
            <a:normAutofit/>
          </a:bodyPr>
          <a:lstStyle/>
          <a:p>
            <a:r>
              <a:rPr lang="sv-SE" b="1" dirty="0"/>
              <a:t>Kvalitetssäkring</a:t>
            </a:r>
          </a:p>
          <a:p>
            <a:r>
              <a:rPr lang="sv-SE" dirty="0"/>
              <a:t>Under 2019 genomfördes ca 90 miljoner receptexpeditioner i Sverige. Du so</a:t>
            </a:r>
            <a:r>
              <a:rPr lang="sv-SE" baseline="0" dirty="0"/>
              <a:t>m farmaceut </a:t>
            </a:r>
            <a:r>
              <a:rPr lang="sv-SE" dirty="0"/>
              <a:t>har krav på sig att vid varje expedition utföra lämplighetskontrollen. För att kunna utföra detta på ett korrekt sätt följer också behov av att vara uppdaterad på ny information. E-hälsomyndigheten</a:t>
            </a:r>
            <a:r>
              <a:rPr lang="sv-SE" baseline="0" dirty="0"/>
              <a:t> uppdaterar kontinuerligt informationen om läkemedel i EES. </a:t>
            </a:r>
            <a:r>
              <a:rPr lang="sv-SE" dirty="0"/>
              <a:t>Detta sker både genom att information om nya läkemedel tillkommer och genom att befintliga regler uppdateras och anpassas efter nya behandlingsrekommendationer. EES stödjer bland annat Socialstyrelsens indikatorer för </a:t>
            </a:r>
            <a:r>
              <a:rPr lang="sv-SE" dirty="0">
                <a:ea typeface="ＭＳ Ｐゴシック" pitchFamily="34" charset="-128"/>
                <a:cs typeface="Arial" pitchFamily="34" charset="0"/>
              </a:rPr>
              <a:t>god läkemedelsterapi hos äldre och dosering till barn för läkemedel som ofta förskrivs men saknar dosering i SPC/FASS.</a:t>
            </a:r>
            <a:endParaRPr lang="sv-SE" dirty="0"/>
          </a:p>
          <a:p>
            <a:r>
              <a:rPr lang="sv-SE" dirty="0"/>
              <a:t>Eftersom EES innehåller regler med fasta parametrar analyseras alla recept</a:t>
            </a:r>
            <a:r>
              <a:rPr lang="sv-SE" baseline="0" dirty="0"/>
              <a:t> </a:t>
            </a:r>
            <a:r>
              <a:rPr lang="sv-SE" dirty="0"/>
              <a:t>efter samma förutsättningar, en systematisk analys. Analysen sker på samma sätt oberoende av vem som utför analysen, när den utförs eller hur många recept kunden har. Den systematiska EES-analysen utgör således en värdefull hjälp vid lämplighetskontrollen.</a:t>
            </a:r>
          </a:p>
          <a:p>
            <a:endParaRPr lang="sv-SE" b="1" dirty="0"/>
          </a:p>
          <a:p>
            <a:r>
              <a:rPr lang="sv-SE" b="1" dirty="0"/>
              <a:t>Ökad nöjdhet hos både kund och farmaceut</a:t>
            </a:r>
            <a:endParaRPr lang="sv-SE" dirty="0"/>
          </a:p>
          <a:p>
            <a:r>
              <a:rPr lang="sv-SE" dirty="0"/>
              <a:t>EES utgör ett beslutsstöd för dialogen mellan farmaceut och kund och hjälper farmaceuten att hitta potentiella läkemedelsrelaterade problem. Farmaceuter som är vana användare upplever att EES fungerar som en dörröppnare och skapar förutsättning för en god kunddialog och rådgivning. De upplever också att kunderna känner sig professionellt bemötta och väl omhändertagna. Precis som utan EES är nyckeln till en god kunddialog att farmaceuten ställer utforskande frågor rörande kundens läkemedelsanvändning. Eftersom</a:t>
            </a:r>
            <a:r>
              <a:rPr lang="sv-SE" baseline="0" dirty="0"/>
              <a:t> </a:t>
            </a:r>
            <a:r>
              <a:rPr lang="sv-SE" dirty="0"/>
              <a:t>EES tillför information om kundens läkemedelsanvändning blir behovet</a:t>
            </a:r>
            <a:r>
              <a:rPr lang="sv-SE" baseline="0" dirty="0"/>
              <a:t> av kvalificerad farmaceutisk kompetens tydligt för att kunna anpassa sig till den enskilda individen.</a:t>
            </a:r>
            <a:r>
              <a:rPr lang="sv-SE" dirty="0"/>
              <a:t> EES ger ökat utrymme för farmaceuterna att bättre nyttja sin professionella kompetens och omsätta den till ökad patientnytta. </a:t>
            </a:r>
          </a:p>
          <a:p>
            <a:endParaRPr lang="sv-SE" dirty="0"/>
          </a:p>
          <a:p>
            <a:r>
              <a:rPr lang="sv-SE" dirty="0"/>
              <a:t>Sammanfattningsvis kan man säga att EES genom att stödja farmaceutens arbete vid receptexpedition bidrar till förbättrad läkemedelsanvändning och förbättrad patientsäkerhet.</a:t>
            </a:r>
          </a:p>
        </p:txBody>
      </p:sp>
      <p:sp>
        <p:nvSpPr>
          <p:cNvPr id="4" name="Platshållare för bildnummer 3"/>
          <p:cNvSpPr>
            <a:spLocks noGrp="1"/>
          </p:cNvSpPr>
          <p:nvPr>
            <p:ph type="sldNum" sz="quarter" idx="10"/>
          </p:nvPr>
        </p:nvSpPr>
        <p:spPr/>
        <p:txBody>
          <a:bodyPr/>
          <a:lstStyle/>
          <a:p>
            <a:fld id="{C4B40795-3DA0-492C-BFE0-7EF9B49C4A57}" type="slidenum">
              <a:rPr lang="sv-SE" smtClean="0"/>
              <a:pPr/>
              <a:t>21</a:t>
            </a:fld>
            <a:endParaRPr lang="sv-SE" dirty="0"/>
          </a:p>
        </p:txBody>
      </p:sp>
    </p:spTree>
    <p:extLst>
      <p:ext uri="{BB962C8B-B14F-4D97-AF65-F5344CB8AC3E}">
        <p14:creationId xmlns:p14="http://schemas.microsoft.com/office/powerpoint/2010/main" val="1809315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611AC6-6AF3-4383-A1A0-9731B5AA9D0B}" type="slidenum">
              <a:rPr lang="en-US" smtClean="0"/>
              <a:t>22</a:t>
            </a:fld>
            <a:endParaRPr lang="en-US" dirty="0"/>
          </a:p>
        </p:txBody>
      </p:sp>
    </p:spTree>
    <p:extLst>
      <p:ext uri="{BB962C8B-B14F-4D97-AF65-F5344CB8AC3E}">
        <p14:creationId xmlns:p14="http://schemas.microsoft.com/office/powerpoint/2010/main" val="121584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611AC6-6AF3-4383-A1A0-9731B5AA9D0B}" type="slidenum">
              <a:rPr lang="en-US" smtClean="0"/>
              <a:t>23</a:t>
            </a:fld>
            <a:endParaRPr lang="en-US" dirty="0"/>
          </a:p>
        </p:txBody>
      </p:sp>
    </p:spTree>
    <p:extLst>
      <p:ext uri="{BB962C8B-B14F-4D97-AF65-F5344CB8AC3E}">
        <p14:creationId xmlns:p14="http://schemas.microsoft.com/office/powerpoint/2010/main" val="301745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Läkemedelsverkets föreskrifter har du som farmaceut vissa skyldigheter i samband med utlämnande av läkemedel och teknisk sprit. Dessa skyldigheter definieras bland annat i </a:t>
            </a:r>
            <a:r>
              <a:rPr lang="sv-SE" i="1" dirty="0"/>
              <a:t>Läkemedelsverkets föreskrifter </a:t>
            </a:r>
            <a:r>
              <a:rPr lang="sv-SE" dirty="0"/>
              <a:t>(HSLF-FS 2021:75) </a:t>
            </a:r>
            <a:r>
              <a:rPr lang="sv-SE" i="1" dirty="0"/>
              <a:t>om förordnande och utlämnande av läkemedel och teknisk sprit</a:t>
            </a:r>
            <a:r>
              <a:rPr lang="sv-SE" dirty="0"/>
              <a:t>;</a:t>
            </a:r>
          </a:p>
          <a:p>
            <a:r>
              <a:rPr lang="sv-SE" i="0" dirty="0"/>
              <a:t>Receptföreskrifterna innebär bland annat följande:</a:t>
            </a:r>
          </a:p>
          <a:p>
            <a:r>
              <a:rPr lang="sv-SE" i="0" dirty="0"/>
              <a:t>•Vissa delar av receptexpedieringen måste göras av farmaceut</a:t>
            </a:r>
          </a:p>
          <a:p>
            <a:r>
              <a:rPr lang="sv-SE" i="0" dirty="0"/>
              <a:t>•Patientens </a:t>
            </a:r>
            <a:r>
              <a:rPr lang="sv-SE" b="1" i="0" dirty="0"/>
              <a:t>samtliga elektroniska recept ska beaktas vid expediering</a:t>
            </a:r>
          </a:p>
          <a:p>
            <a:endParaRPr lang="sv-SE" dirty="0"/>
          </a:p>
          <a:p>
            <a:endParaRPr lang="sv-SE" dirty="0"/>
          </a:p>
          <a:p>
            <a:r>
              <a:rPr lang="sv-SE" i="1" dirty="0"/>
              <a:t>8 kap. Expediering av recept och rekvisition på öppenvårdsapotek</a:t>
            </a:r>
          </a:p>
          <a:p>
            <a:r>
              <a:rPr lang="sv-SE" dirty="0"/>
              <a:t>1 § Av 2 kap. 9 a § första stycket lagen (2009:366) om handel med läkemedel framgår att en farmaceut vid expediering av en förskrivning ska lämna information och rådgivning enligt 2 kap. 6 § 11 samma lag och utföra de övriga uppgifter som har särskild betydelse för en säker hantering och användning av läkemedlet.</a:t>
            </a:r>
            <a:endParaRPr lang="sv-SE" i="1" dirty="0"/>
          </a:p>
          <a:p>
            <a:endParaRPr lang="sv-SE" u="sng" dirty="0"/>
          </a:p>
          <a:p>
            <a:r>
              <a:rPr lang="sv-SE" u="sng" dirty="0"/>
              <a:t>Kontroll av lämplighet m.m. </a:t>
            </a:r>
          </a:p>
          <a:p>
            <a:r>
              <a:rPr lang="sv-SE" dirty="0"/>
              <a:t>11 § En farmaceut ska göra en bedömning av om expedieringen är lämplig med hänsyn till den som receptet avser och dennes behov. Vid expediering av ett recept avseende läkemedel och teknisk sprit för behandling av människa ska vid bedömningen enligt första stycket även patientens samtliga recept i elektronisk form samt information om expedierade läkemedel beaktas.</a:t>
            </a:r>
          </a:p>
          <a:p>
            <a:r>
              <a:rPr lang="sv-SE" dirty="0"/>
              <a:t>32 § Av 2 kap. 9 a § andra stycket lagen (2009:366) om handel med läkemedel framgår att en farmaceut ska, så långt det är möjligt, säkerställa att läkemedlet kan användas på rätt sätt.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Nationella läkemedelslistan, NLL, samlar patientens samtliga recept och används som källa för EES analysen. Vilket möjliggör att EES kan stödja farmaceuten i lämplighets och rimlighetsbedömning.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E611AC6-6AF3-4383-A1A0-9731B5AA9D0B}" type="slidenum">
              <a:rPr lang="en-US" smtClean="0"/>
              <a:t>3</a:t>
            </a:fld>
            <a:endParaRPr lang="en-US" dirty="0"/>
          </a:p>
        </p:txBody>
      </p:sp>
    </p:spTree>
    <p:extLst>
      <p:ext uri="{BB962C8B-B14F-4D97-AF65-F5344CB8AC3E}">
        <p14:creationId xmlns:p14="http://schemas.microsoft.com/office/powerpoint/2010/main" val="178240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xfrm>
            <a:off x="949325" y="715963"/>
            <a:ext cx="4962525" cy="3722687"/>
          </a:xfrm>
          <a:noFill/>
          <a:ln>
            <a:solidFill>
              <a:srgbClr val="000000"/>
            </a:solidFill>
            <a:miter lim="800000"/>
            <a:headEnd/>
            <a:tailEnd/>
          </a:ln>
        </p:spPr>
      </p:sp>
      <p:sp>
        <p:nvSpPr>
          <p:cNvPr id="13315" name="Rectangle 3"/>
          <p:cNvSpPr>
            <a:spLocks noGrp="1"/>
          </p:cNvSpPr>
          <p:nvPr>
            <p:ph type="body" idx="1"/>
          </p:nvPr>
        </p:nvSpPr>
        <p:spPr bwMode="auto">
          <a:xfrm>
            <a:off x="679768" y="4715154"/>
            <a:ext cx="5438140" cy="3748341"/>
          </a:xfrm>
          <a:noFill/>
        </p:spPr>
        <p:txBody>
          <a:bodyPr wrap="square" numCol="1" anchor="t" anchorCtr="0" compatLnSpc="1">
            <a:prstTxWarp prst="textNoShape">
              <a:avLst/>
            </a:prstTxWarp>
          </a:bodyPr>
          <a:lstStyle/>
          <a:p>
            <a:pPr>
              <a:lnSpc>
                <a:spcPct val="90000"/>
              </a:lnSpc>
              <a:defRPr/>
            </a:pPr>
            <a:r>
              <a:rPr lang="sv-SE" b="1" dirty="0">
                <a:ea typeface="ＭＳ Ｐゴシック" pitchFamily="34" charset="-128"/>
                <a:cs typeface="Arial" charset="0"/>
              </a:rPr>
              <a:t>Vad är Elektroniskt expertstöd?</a:t>
            </a:r>
          </a:p>
          <a:p>
            <a:pPr>
              <a:lnSpc>
                <a:spcPct val="90000"/>
              </a:lnSpc>
              <a:defRPr/>
            </a:pPr>
            <a:r>
              <a:rPr lang="sv-SE" dirty="0"/>
              <a:t>Elektroniskt expertstöd (EES) är ett beslutsstöd som stödjer dig som</a:t>
            </a:r>
            <a:r>
              <a:rPr lang="sv-SE" baseline="0" dirty="0"/>
              <a:t> </a:t>
            </a:r>
            <a:r>
              <a:rPr lang="sv-SE" dirty="0"/>
              <a:t>farmaceut i lämplighetskontrollen i samband med en receptexpedition. EES tillhandahåller ett samlat underlag att utgå ifrån vid lämplighetskontrollen vilket gör att du som farmaceut inte måste kunna allting utantill eller söka efter information i flera olika källor.</a:t>
            </a:r>
          </a:p>
          <a:p>
            <a:pPr>
              <a:lnSpc>
                <a:spcPct val="90000"/>
              </a:lnSpc>
              <a:defRPr/>
            </a:pPr>
            <a:r>
              <a:rPr lang="sv-SE" dirty="0"/>
              <a:t>EES underlättar för dig som farmaceuten att förstå principer och se sammanhang, göra bedömningar och dra slutsatser. EES blir extra värdefullt då du som farmaceut tolkar och värderar informationen utifrån varje kunds enskilda situation. </a:t>
            </a:r>
          </a:p>
          <a:p>
            <a:pPr>
              <a:lnSpc>
                <a:spcPct val="90000"/>
              </a:lnSpc>
              <a:defRPr/>
            </a:pPr>
            <a:endParaRPr lang="sv-SE" dirty="0"/>
          </a:p>
          <a:p>
            <a:pPr>
              <a:lnSpc>
                <a:spcPct val="90000"/>
              </a:lnSpc>
              <a:defRPr/>
            </a:pPr>
            <a:r>
              <a:rPr lang="sv-SE" dirty="0"/>
              <a:t>Utgå alltid ifrån hur kunden mår och hur väl behandlingen fungerar. </a:t>
            </a:r>
          </a:p>
          <a:p>
            <a:pPr>
              <a:lnSpc>
                <a:spcPct val="90000"/>
              </a:lnSpc>
              <a:defRPr/>
            </a:pPr>
            <a:r>
              <a:rPr lang="sv-SE" dirty="0"/>
              <a:t>Det är också viktigt att tänka på att inte oroa kunden i onödan eller rubba förtroendet mellan läkare och patient. </a:t>
            </a:r>
          </a:p>
          <a:p>
            <a:pPr>
              <a:lnSpc>
                <a:spcPct val="90000"/>
              </a:lnSpc>
              <a:defRPr/>
            </a:pPr>
            <a:endParaRPr lang="sv-SE" dirty="0"/>
          </a:p>
          <a:p>
            <a:pPr>
              <a:lnSpc>
                <a:spcPct val="90000"/>
              </a:lnSpc>
              <a:defRPr/>
            </a:pPr>
            <a:r>
              <a:rPr lang="sv-SE" dirty="0"/>
              <a:t>En god kunddialog gör det möjligt att omsätta farmaceutisk kunskap till nytta för kunden. EES hjälper dig att upptäcka potentiella läkemedelsrelaterade problem samt få en helhetsbild över alla kundens läkemedel. Syftet med EES är att bidra till förbättrad läkemedelsanvändning och ökad patientsäkerhet. </a:t>
            </a:r>
          </a:p>
          <a:p>
            <a:pPr>
              <a:lnSpc>
                <a:spcPct val="90000"/>
              </a:lnSpc>
              <a:defRPr/>
            </a:pPr>
            <a:endParaRPr lang="sv-SE" dirty="0"/>
          </a:p>
          <a:p>
            <a:pPr>
              <a:lnSpc>
                <a:spcPct val="90000"/>
              </a:lnSpc>
              <a:defRPr/>
            </a:pPr>
            <a:r>
              <a:rPr lang="sv-SE" dirty="0"/>
              <a:t>EES innehåller information om läkemedel i form av en mängd regler. En regel avspeglar de förutsättningar/kliniska parametrar som gäller för ett visst läkemedel. EES jämför information från recept i den Nationella läkemedelslistan (NLL) med informationen i EES. </a:t>
            </a:r>
            <a:r>
              <a:rPr lang="sv-SE" dirty="0">
                <a:ea typeface="ＭＳ Ｐゴシック" pitchFamily="34" charset="-128"/>
                <a:cs typeface="Arial" charset="0"/>
              </a:rPr>
              <a:t>I de fall EES upptäcker ett potentiellt problem får du en signal om det.</a:t>
            </a:r>
            <a:r>
              <a:rPr lang="sv-SE" dirty="0"/>
              <a:t> Till exempel kan EES upptäcka flera likvärdiga läkemedel, olämpliga läkemedelskombinationer och för hög dos. Informationen i EES uppdateras kontinuerligt och omfattar både befintliga och nya läkemedel. Reglerna i EES är evidensbaserade och grundar sig på vetenskaplig och myndighetsinformation där innehållet också kvalitetssäkras av flera expertgrupper knutna till E-hälsomyndigheten.  </a:t>
            </a:r>
          </a:p>
          <a:p>
            <a:pPr>
              <a:lnSpc>
                <a:spcPct val="90000"/>
              </a:lnSpc>
              <a:defRPr/>
            </a:pPr>
            <a:endParaRPr lang="sv-SE" dirty="0">
              <a:ea typeface="ＭＳ Ｐゴシック"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319338" y="744538"/>
            <a:ext cx="3560762" cy="2671762"/>
          </a:xfrm>
        </p:spPr>
      </p:sp>
      <p:sp>
        <p:nvSpPr>
          <p:cNvPr id="4" name="Platshållare för bildnummer 3"/>
          <p:cNvSpPr>
            <a:spLocks noGrp="1"/>
          </p:cNvSpPr>
          <p:nvPr>
            <p:ph type="sldNum" sz="quarter" idx="10"/>
          </p:nvPr>
        </p:nvSpPr>
        <p:spPr/>
        <p:txBody>
          <a:bodyPr/>
          <a:lstStyle/>
          <a:p>
            <a:fld id="{6E611AC6-6AF3-4383-A1A0-9731B5AA9D0B}" type="slidenum">
              <a:rPr lang="en-US" smtClean="0"/>
              <a:t>5</a:t>
            </a:fld>
            <a:endParaRPr lang="en-US" dirty="0"/>
          </a:p>
        </p:txBody>
      </p:sp>
      <p:sp>
        <p:nvSpPr>
          <p:cNvPr id="5" name="Platshållare för anteckningar 4"/>
          <p:cNvSpPr>
            <a:spLocks noGrp="1"/>
          </p:cNvSpPr>
          <p:nvPr>
            <p:ph type="body" sz="quarter" idx="11"/>
          </p:nvPr>
        </p:nvSpPr>
        <p:spPr>
          <a:xfrm>
            <a:off x="679768" y="3883372"/>
            <a:ext cx="5438140" cy="5298770"/>
          </a:xfrm>
        </p:spPr>
        <p:txBody>
          <a:bodyPr/>
          <a:lstStyle/>
          <a:p>
            <a:pPr>
              <a:lnSpc>
                <a:spcPct val="90000"/>
              </a:lnSpc>
              <a:defRPr/>
            </a:pPr>
            <a:r>
              <a:rPr lang="sv-SE" sz="1100" dirty="0">
                <a:ea typeface="ＭＳ Ｐゴシック" pitchFamily="34" charset="-128"/>
                <a:cs typeface="Arial" charset="0"/>
              </a:rPr>
              <a:t>EES blir värdefullt först när du som farmaceut kan tolka och värdera den information EES levererar, samt relatera detta till en enskild patients (kunds) situation. Du</a:t>
            </a:r>
            <a:r>
              <a:rPr lang="sv-SE" sz="1100" baseline="0" dirty="0">
                <a:ea typeface="ＭＳ Ｐゴシック" pitchFamily="34" charset="-128"/>
                <a:cs typeface="Arial" charset="0"/>
              </a:rPr>
              <a:t> </a:t>
            </a:r>
            <a:r>
              <a:rPr lang="sv-SE" sz="1100" dirty="0">
                <a:ea typeface="ＭＳ Ｐゴシック" pitchFamily="34" charset="-128"/>
                <a:cs typeface="Arial" charset="0"/>
              </a:rPr>
              <a:t>ska fortfarande göra lämplighetskontrollen men i stället för att besitta en massa kunskap utantill eller att söka information i olika källor tillhandahåller EES ett samlat underlag. EES gör det lättare för dig att förstå principer och se sammanhang, samt göra bedömningar och dra slutsatser. Det är inte tänkt att meddelandetexten ska läsas ordagrant för kunden utan uppmärksamma dig som farmaceut på vad man kan behöva veta mera om. </a:t>
            </a:r>
          </a:p>
          <a:p>
            <a:pPr>
              <a:lnSpc>
                <a:spcPct val="90000"/>
              </a:lnSpc>
              <a:defRPr/>
            </a:pPr>
            <a:r>
              <a:rPr lang="sv-SE" sz="1100" dirty="0">
                <a:ea typeface="ＭＳ Ｐゴシック" pitchFamily="34" charset="-128"/>
                <a:cs typeface="Arial" charset="0"/>
              </a:rPr>
              <a:t>I detta utgör dialogen mellan farmaceut och kund en viktig pusselbit. Att alltid utgå ifrån hur kunden mår och hur väl behandlingen fungerar är grundläggande särskilt i de fall där du överväger en åtgärd. Det är också viktigt att tänka på att inte rubba förtroendet mellan läkare och patient samt att inte oroa kunden i onödan.</a:t>
            </a:r>
          </a:p>
          <a:p>
            <a:pPr>
              <a:lnSpc>
                <a:spcPct val="90000"/>
              </a:lnSpc>
              <a:defRPr/>
            </a:pPr>
            <a:endParaRPr lang="sv-SE" sz="1100" dirty="0">
              <a:ea typeface="ＭＳ Ｐゴシック" pitchFamily="34" charset="-128"/>
              <a:cs typeface="Arial" charset="0"/>
            </a:endParaRPr>
          </a:p>
          <a:p>
            <a:pPr>
              <a:lnSpc>
                <a:spcPct val="90000"/>
              </a:lnSpc>
              <a:defRPr/>
            </a:pPr>
            <a:r>
              <a:rPr lang="sv-SE" sz="1100" dirty="0">
                <a:ea typeface="ＭＳ Ｐゴシック" pitchFamily="34" charset="-128"/>
                <a:cs typeface="Arial" charset="0"/>
              </a:rPr>
              <a:t>Förutom att leverera ett underlag för beslut kan EES bidra till ett effektivare arbete genom att undvika att samma sak hanteras flera gånger. Många patienter står på en kontinuerlig läkemedelsbehandling med upprepade receptexpeditioner under ett år, genom att stänga signaler som har hanterats sparas farmaceutens tid och undviker att samma sak eventuellt stäms av med patient eller förskrivare flera gånger. För att stänga en signal behöver farmaceuten ange vilken åtgärd som vidtagits. Det finns följande sju åtgärder att välja mellan: </a:t>
            </a:r>
          </a:p>
          <a:p>
            <a:r>
              <a:rPr lang="sv-SE" sz="1100" dirty="0"/>
              <a:t>1. Dialog med patient - verifiering av behandling</a:t>
            </a:r>
          </a:p>
          <a:p>
            <a:r>
              <a:rPr lang="sv-SE" sz="1100" dirty="0"/>
              <a:t>2. Dialog med patient - hänvisning till förskrivare</a:t>
            </a:r>
          </a:p>
          <a:p>
            <a:r>
              <a:rPr lang="sv-SE" sz="1100" dirty="0"/>
              <a:t>3. Dialog med patient - makulering av recept</a:t>
            </a:r>
          </a:p>
          <a:p>
            <a:r>
              <a:rPr lang="sv-SE" sz="1100" dirty="0"/>
              <a:t>4. Kontakt med förskrivare - ändring av recept</a:t>
            </a:r>
          </a:p>
          <a:p>
            <a:r>
              <a:rPr lang="sv-SE" sz="1100" dirty="0"/>
              <a:t>5. Kontakt med förskrivare - utan ändring av recept</a:t>
            </a:r>
          </a:p>
          <a:p>
            <a:r>
              <a:rPr lang="sv-SE" sz="1100" dirty="0"/>
              <a:t>6. Enbart farmaceutisk bedömning</a:t>
            </a:r>
          </a:p>
          <a:p>
            <a:r>
              <a:rPr lang="sv-SE" sz="1100" dirty="0"/>
              <a:t>7. Annan åtgärd</a:t>
            </a:r>
          </a:p>
          <a:p>
            <a:r>
              <a:rPr lang="sv-SE" sz="1100" dirty="0"/>
              <a:t>För utförligare beskrivning kring stängningsåtgärder, se utbildningsmaterial ”Flöde”.</a:t>
            </a:r>
          </a:p>
          <a:p>
            <a:endParaRPr lang="sv-SE" sz="1100" dirty="0"/>
          </a:p>
        </p:txBody>
      </p:sp>
    </p:spTree>
    <p:extLst>
      <p:ext uri="{BB962C8B-B14F-4D97-AF65-F5344CB8AC3E}">
        <p14:creationId xmlns:p14="http://schemas.microsoft.com/office/powerpoint/2010/main" val="384627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958975" y="744538"/>
            <a:ext cx="3921125" cy="2941637"/>
          </a:xfrm>
        </p:spPr>
      </p:sp>
      <p:sp>
        <p:nvSpPr>
          <p:cNvPr id="4" name="Platshållare för bildnummer 3"/>
          <p:cNvSpPr>
            <a:spLocks noGrp="1"/>
          </p:cNvSpPr>
          <p:nvPr>
            <p:ph type="sldNum" sz="quarter" idx="10"/>
          </p:nvPr>
        </p:nvSpPr>
        <p:spPr/>
        <p:txBody>
          <a:bodyPr/>
          <a:lstStyle/>
          <a:p>
            <a:fld id="{6E611AC6-6AF3-4383-A1A0-9731B5AA9D0B}" type="slidenum">
              <a:rPr lang="en-US" smtClean="0"/>
              <a:t>6</a:t>
            </a:fld>
            <a:endParaRPr lang="en-US" dirty="0"/>
          </a:p>
        </p:txBody>
      </p:sp>
      <p:sp>
        <p:nvSpPr>
          <p:cNvPr id="5" name="Rectangle 3"/>
          <p:cNvSpPr>
            <a:spLocks noGrp="1" noChangeArrowheads="1"/>
          </p:cNvSpPr>
          <p:nvPr>
            <p:ph type="body" idx="1"/>
          </p:nvPr>
        </p:nvSpPr>
        <p:spPr bwMode="auto">
          <a:xfrm>
            <a:off x="679768" y="3883200"/>
            <a:ext cx="5438140" cy="5298942"/>
          </a:xfrm>
          <a:noFill/>
        </p:spPr>
        <p:txBody>
          <a:bodyPr>
            <a:normAutofit/>
          </a:bodyPr>
          <a:lstStyle/>
          <a:p>
            <a:r>
              <a:rPr lang="sv-SE" dirty="0">
                <a:ea typeface="ＭＳ Ｐゴシック" pitchFamily="34" charset="-128"/>
                <a:cs typeface="Arial" charset="0"/>
              </a:rPr>
              <a:t>Reglerna i EES är uppdelade i sex olika huvudkategorier enligt bilden ovan. I modulerna ”Äldre” och ”Barn” finns det två olika inriktningar.</a:t>
            </a:r>
          </a:p>
          <a:p>
            <a:endParaRPr lang="sv-SE" dirty="0">
              <a:ea typeface="ＭＳ Ｐゴシック" pitchFamily="34" charset="-128"/>
              <a:cs typeface="Arial" charset="0"/>
            </a:endParaRPr>
          </a:p>
          <a:p>
            <a:r>
              <a:rPr lang="sv-SE" dirty="0"/>
              <a:t>Det förekommer mindre variationer mellan systemleverantörerna i hur man benämner de olika kategorierna. Beroende på hur EES är infört i det expeditionssystem du jobbar i kan kategorierna för äldre och barn se lite olika ut. Vissa flaggar upp huvudkategorierna (Barn, Äldre) och andra flaggar även upp inriktningarna (Hög dos, Åldersvarning). </a:t>
            </a:r>
          </a:p>
          <a:p>
            <a:endParaRPr lang="sv-SE" dirty="0"/>
          </a:p>
          <a:p>
            <a:r>
              <a:rPr lang="sv-SE" dirty="0"/>
              <a:t>För kategorierna till vänster (Hög dos, Barn och Äldre) räcker det med 1 recept för att EES ska generera signal.</a:t>
            </a:r>
          </a:p>
          <a:p>
            <a:r>
              <a:rPr lang="sv-SE" dirty="0"/>
              <a:t>För kategorierna överst till höger (Dubbelmedicinering, Påverkar sjukdom och Interaktioner kräver två recept för att ge signal.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EES innehåller de flesta produkter som är klassade som registrerade läkemedel (nya läkemedel läggs in succesivt) men andra produkttyper som till exempel licensläkemedel och naturläkemedel ingår inte. För de läkemedel som inte hanteras i EES visas för farmaceuten texten </a:t>
            </a:r>
            <a:r>
              <a:rPr lang="sv-SE" sz="1200" i="1" kern="1200" dirty="0">
                <a:solidFill>
                  <a:schemeClr val="tx1"/>
                </a:solidFill>
                <a:effectLst/>
                <a:latin typeface="+mn-lt"/>
                <a:ea typeface="+mn-ea"/>
                <a:cs typeface="+mn-cs"/>
              </a:rPr>
              <a:t>”EES-kontroll ej genomförd” </a:t>
            </a:r>
            <a:r>
              <a:rPr lang="sv-SE" sz="1200" i="0" kern="1200" dirty="0">
                <a:solidFill>
                  <a:schemeClr val="tx1"/>
                </a:solidFill>
                <a:effectLst/>
                <a:latin typeface="+mn-lt"/>
                <a:ea typeface="+mn-ea"/>
                <a:cs typeface="+mn-cs"/>
              </a:rPr>
              <a:t>tillsammans med läkemedlet som inte ingår i analysen.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Från och med hösten 2021 finns det två separata tjänster som kan läggas till EES, Kontrollera Fosterpåverkan och Kontrollera Amning. Källan för dessa tjänster är Janusmed fosterpåverkan respektive amning. Analysresultatet från dessa tjänster presenteras separat och ingår inte bland de ordinarie EES signalerna. För  mer information om dessa tjänster se bild 17 och 18. </a:t>
            </a:r>
          </a:p>
          <a:p>
            <a:endParaRPr lang="sv-SE" dirty="0"/>
          </a:p>
          <a:p>
            <a:endParaRPr lang="sv-SE" dirty="0">
              <a:ea typeface="ＭＳ Ｐゴシック" pitchFamily="34" charset="-128"/>
              <a:cs typeface="Arial" charset="0"/>
            </a:endParaRPr>
          </a:p>
          <a:p>
            <a:endParaRPr lang="sv-SE" dirty="0">
              <a:ea typeface="ＭＳ Ｐゴシック" pitchFamily="34" charset="-128"/>
              <a:cs typeface="Arial" charset="0"/>
            </a:endParaRPr>
          </a:p>
          <a:p>
            <a:pPr lvl="1"/>
            <a:endParaRPr lang="sv-SE" dirty="0">
              <a:ea typeface="ＭＳ Ｐゴシック" pitchFamily="34" charset="-128"/>
            </a:endParaRPr>
          </a:p>
          <a:p>
            <a:endParaRPr lang="sv-SE" dirty="0">
              <a:solidFill>
                <a:srgbClr val="FF0000"/>
              </a:solidFill>
              <a:ea typeface="ＭＳ Ｐゴシック" pitchFamily="34" charset="-128"/>
            </a:endParaRPr>
          </a:p>
          <a:p>
            <a:endParaRPr lang="sv-SE" dirty="0">
              <a:ea typeface="ＭＳ Ｐゴシック" pitchFamily="34" charset="-128"/>
            </a:endParaRPr>
          </a:p>
        </p:txBody>
      </p:sp>
    </p:spTree>
    <p:extLst>
      <p:ext uri="{BB962C8B-B14F-4D97-AF65-F5344CB8AC3E}">
        <p14:creationId xmlns:p14="http://schemas.microsoft.com/office/powerpoint/2010/main" val="338184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Nationella läkemedelslistan, NLL, samlar patientens samtliga recept och används som källa för EES analysen. Här inkluderas både vanliga recept och dosrecept.</a:t>
            </a:r>
          </a:p>
          <a:p>
            <a:r>
              <a:rPr lang="sv-SE" dirty="0"/>
              <a:t>EES-analysen sker endast i samband med ändamålet ”Expediera”. </a:t>
            </a:r>
            <a:r>
              <a:rPr lang="sv-SE" strike="noStrike" dirty="0"/>
              <a:t>En förutsättning för att recepten ska tas med i analysen är att det finns uttag kvar eller att läkemedlet nyligen är uthämtat och patienten beräknas ha läkemedel kvar hemma</a:t>
            </a:r>
            <a:r>
              <a:rPr lang="sv-SE" dirty="0"/>
              <a:t>. </a:t>
            </a:r>
            <a:r>
              <a:rPr lang="sv-SE" sz="1200" kern="1200" dirty="0">
                <a:solidFill>
                  <a:schemeClr val="tx1"/>
                </a:solidFill>
                <a:effectLst/>
                <a:latin typeface="+mn-lt"/>
                <a:ea typeface="+mn-ea"/>
                <a:cs typeface="+mn-cs"/>
              </a:rPr>
              <a:t>Makulerade recept ingår bara i EES analysen om något uttag gjorts. </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E611AC6-6AF3-4383-A1A0-9731B5AA9D0B}" type="slidenum">
              <a:rPr lang="en-US" smtClean="0"/>
              <a:t>7</a:t>
            </a:fld>
            <a:endParaRPr lang="en-US" dirty="0"/>
          </a:p>
        </p:txBody>
      </p:sp>
    </p:spTree>
    <p:extLst>
      <p:ext uri="{BB962C8B-B14F-4D97-AF65-F5344CB8AC3E}">
        <p14:creationId xmlns:p14="http://schemas.microsoft.com/office/powerpoint/2010/main" val="293952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*Om beslutsstödet generar många signaler finns en risk att det skapas ett "signalbrus" som kan orsaka "signaltrötthet" hos farmaceuten. Det vill säga att farmaceuten riskerar att missa de mest relevanta signalerna då de kan ”försvinna” i mängden.</a:t>
            </a:r>
          </a:p>
          <a:p>
            <a:endParaRPr lang="sv-SE" sz="1200" kern="1200" dirty="0">
              <a:solidFill>
                <a:schemeClr val="tx1"/>
              </a:solidFill>
              <a:effectLst/>
              <a:latin typeface="+mn-lt"/>
              <a:ea typeface="+mn-ea"/>
              <a:cs typeface="+mn-cs"/>
            </a:endParaRPr>
          </a:p>
          <a:p>
            <a:r>
              <a:rPr lang="sv-SE" dirty="0"/>
              <a:t>EES tar hänsyn till vilka läkemedel kunden har tillgängliga. Vid beräkning av ”tillgänglighet” tar systemet hänsyn till både förskriven mängd och dosering, till det lägger systemet på en säkerhetsmarginal på 25%. Ett läkemedel som beräknas räcka 3 månader räknas således med i analysen i cirka 4 månader. </a:t>
            </a:r>
            <a:endParaRPr lang="sv-SE" dirty="0">
              <a:ea typeface="ＭＳ Ｐゴシック" pitchFamily="-112" charset="-128"/>
              <a:cs typeface="Arial" pitchFamily="34" charset="0"/>
            </a:endParaRPr>
          </a:p>
          <a:p>
            <a:endParaRPr lang="sv-SE" dirty="0"/>
          </a:p>
          <a:p>
            <a:r>
              <a:rPr lang="sv-SE" i="1" dirty="0"/>
              <a:t>Exempel 1</a:t>
            </a:r>
            <a:r>
              <a:rPr lang="sv-SE" dirty="0"/>
              <a:t>: Blodtrycksläkemedel med totalt fyra uttag. Senaste uttaget gjordes för en lång tid sedan, tre uttag kvar.  Receptet räknas med i EES-analysen därför att det finns möjlighet att hämta ut mera läkemedel (aktuellt recept). </a:t>
            </a:r>
          </a:p>
          <a:p>
            <a:r>
              <a:rPr lang="sv-SE" i="1" dirty="0"/>
              <a:t>Exempel 2</a:t>
            </a:r>
            <a:r>
              <a:rPr lang="sv-SE" dirty="0"/>
              <a:t>: Blodtrycksläkemedel där sista uttaget på receptet gjordes för &gt; 125 dagar sedan.  Receptet räknas inte med i EES-analysen därför att allt läkemedel beräknas vara förbrukat och inga uttag finns kvar.</a:t>
            </a:r>
          </a:p>
          <a:p>
            <a:r>
              <a:rPr lang="sv-SE" dirty="0"/>
              <a:t>Denna logik fungerar mycket bra för tabletter och kapslar där förpackningsstorleken överensstämmer med antalet doser och daglig mängd får samma enhet som förskriven mängd. Även om doseringen är angiven som ”Enligt ordination” så är det rimligt att systemet gör antagandet att läkemedlet som längst kan räcka så många dagar som det finns tabletter i förpackningen. Dvs ett inaktuellt recept på </a:t>
            </a:r>
            <a:r>
              <a:rPr lang="sv-SE" sz="1200" b="0" i="0" kern="1200" dirty="0" err="1">
                <a:solidFill>
                  <a:schemeClr val="tx1"/>
                </a:solidFill>
                <a:effectLst/>
                <a:latin typeface="+mn-lt"/>
                <a:ea typeface="+mn-ea"/>
                <a:cs typeface="+mn-cs"/>
              </a:rPr>
              <a:t>Prednisolon</a:t>
            </a:r>
            <a:r>
              <a:rPr lang="sv-SE" sz="1200" b="0" i="0" kern="1200" dirty="0">
                <a:solidFill>
                  <a:schemeClr val="tx1"/>
                </a:solidFill>
                <a:effectLst/>
                <a:latin typeface="+mn-lt"/>
                <a:ea typeface="+mn-ea"/>
                <a:cs typeface="+mn-cs"/>
              </a:rPr>
              <a:t> </a:t>
            </a:r>
            <a:r>
              <a:rPr lang="sv-SE" dirty="0"/>
              <a:t>100 tabletter kommer att ingå i analysen i 100 +25% = dagar om doseringen är satt till ”Enligt schema”.  </a:t>
            </a:r>
          </a:p>
          <a:p>
            <a:endParaRPr lang="sv-SE" dirty="0"/>
          </a:p>
          <a:p>
            <a:r>
              <a:rPr lang="sv-SE" sz="1200" kern="1200" dirty="0">
                <a:solidFill>
                  <a:schemeClr val="tx1"/>
                </a:solidFill>
                <a:effectLst/>
                <a:latin typeface="+mn-lt"/>
                <a:ea typeface="+mn-ea"/>
                <a:cs typeface="+mn-cs"/>
              </a:rPr>
              <a:t>Obs! Ett inaktuellt recept kan bara generera en signal tillsammans med ett aktuellt recept. Det vill säga genererar bara signaler i kategorierna Dubbelmedicinering, Interaktioner och Påverkar sjukdom. </a:t>
            </a:r>
          </a:p>
          <a:p>
            <a:endParaRPr lang="sv-SE" dirty="0"/>
          </a:p>
        </p:txBody>
      </p:sp>
      <p:sp>
        <p:nvSpPr>
          <p:cNvPr id="4" name="Platshållare för bildnummer 3"/>
          <p:cNvSpPr>
            <a:spLocks noGrp="1"/>
          </p:cNvSpPr>
          <p:nvPr>
            <p:ph type="sldNum" sz="quarter" idx="5"/>
          </p:nvPr>
        </p:nvSpPr>
        <p:spPr/>
        <p:txBody>
          <a:bodyPr/>
          <a:lstStyle/>
          <a:p>
            <a:fld id="{6E611AC6-6AF3-4383-A1A0-9731B5AA9D0B}" type="slidenum">
              <a:rPr lang="en-US" smtClean="0"/>
              <a:t>8</a:t>
            </a:fld>
            <a:endParaRPr lang="en-US"/>
          </a:p>
        </p:txBody>
      </p:sp>
    </p:spTree>
    <p:extLst>
      <p:ext uri="{BB962C8B-B14F-4D97-AF65-F5344CB8AC3E}">
        <p14:creationId xmlns:p14="http://schemas.microsoft.com/office/powerpoint/2010/main" val="24664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doseringstext och daglig mängd ej är angivet kan inte EES beräkna förbrukningstiden. Systemet gör då ett antagande att läkemedlet som längst kan räcka så många dagar som förskriven mängd (förpackningsstorlek x antal förpackningar)+ en marginal på 25%. Undantaget är dock förpackningsstorlekar över 90 som alltid ingår i analysen i 125 dagar.</a:t>
            </a:r>
          </a:p>
          <a:p>
            <a:pPr lvl="0"/>
            <a:r>
              <a:rPr lang="sv-SE" sz="1200" kern="1200" dirty="0">
                <a:solidFill>
                  <a:schemeClr val="tx1"/>
                </a:solidFill>
                <a:effectLst/>
                <a:latin typeface="+mn-lt"/>
                <a:ea typeface="+mn-ea"/>
                <a:cs typeface="+mn-cs"/>
              </a:rPr>
              <a:t>Exempel 1:</a:t>
            </a:r>
          </a:p>
          <a:p>
            <a:r>
              <a:rPr lang="sv-SE" sz="1200" kern="1200" dirty="0">
                <a:solidFill>
                  <a:schemeClr val="tx1"/>
                </a:solidFill>
                <a:effectLst/>
                <a:latin typeface="+mn-lt"/>
                <a:ea typeface="+mn-ea"/>
                <a:cs typeface="+mn-cs"/>
              </a:rPr>
              <a:t>Kunden har på sista uttaget hämtat ut läkemedel för tre månader (ca 100 dagar). Receptet tas därefter med i EES-analysen de kommande 125 dagarna (100 dagar + 25%) efter att det har blivit inaktuellt.</a:t>
            </a:r>
          </a:p>
          <a:p>
            <a:pPr lvl="0"/>
            <a:r>
              <a:rPr lang="sv-SE" sz="1200" kern="1200" dirty="0">
                <a:solidFill>
                  <a:schemeClr val="tx1"/>
                </a:solidFill>
                <a:effectLst/>
                <a:latin typeface="+mn-lt"/>
                <a:ea typeface="+mn-ea"/>
                <a:cs typeface="+mn-cs"/>
              </a:rPr>
              <a:t>Exempel 2:</a:t>
            </a:r>
          </a:p>
          <a:p>
            <a:r>
              <a:rPr lang="sv-SE" sz="1200" kern="1200" dirty="0">
                <a:solidFill>
                  <a:schemeClr val="tx1"/>
                </a:solidFill>
                <a:effectLst/>
                <a:latin typeface="+mn-lt"/>
                <a:ea typeface="+mn-ea"/>
                <a:cs typeface="+mn-cs"/>
              </a:rPr>
              <a:t>För kortare behandlingstid än tre månader, exempelvis en antibiotikakur, beräknar EES kurens längd med hjälp av förskriven mängd och doseringen, till detta läggs en marginal på 25 %. En 10-dagars antibiotikakur räknas med i EES-analysen i 13 dagar efter expeditionsdatumet.</a:t>
            </a:r>
          </a:p>
          <a:p>
            <a:r>
              <a:rPr lang="sv-SE" sz="1200" kern="1200" dirty="0">
                <a:solidFill>
                  <a:schemeClr val="tx1"/>
                </a:solidFill>
                <a:effectLst/>
                <a:latin typeface="+mn-lt"/>
                <a:ea typeface="+mn-ea"/>
                <a:cs typeface="+mn-cs"/>
              </a:rPr>
              <a:t>Begränsningar med systemet blir när: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Förpackningen räcker längre än 125 dagar. Till exempel, en kund har recept på </a:t>
            </a:r>
            <a:r>
              <a:rPr lang="sv-SE" sz="1200" kern="1200" dirty="0" err="1">
                <a:solidFill>
                  <a:schemeClr val="tx1"/>
                </a:solidFill>
                <a:effectLst/>
                <a:latin typeface="+mn-lt"/>
                <a:ea typeface="+mn-ea"/>
                <a:cs typeface="+mn-cs"/>
              </a:rPr>
              <a:t>Waran</a:t>
            </a:r>
            <a:r>
              <a:rPr lang="sv-SE" sz="1200" kern="1200" dirty="0">
                <a:solidFill>
                  <a:schemeClr val="tx1"/>
                </a:solidFill>
                <a:effectLst/>
                <a:latin typeface="+mn-lt"/>
                <a:ea typeface="+mn-ea"/>
                <a:cs typeface="+mn-cs"/>
              </a:rPr>
              <a:t> med dosering ”½ tablett dagligen", vilket motsvarar en förbrukningstid på 200 dagar. Recept kommer dock inte tas med i analysen efter 125 dagar. Ett annat exempel är preventivmedel (p-piller, hormonspiral med flera) som ofta hämtas ut för mer än 3 månader.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Förskriven mängd överensstämmer inte med hur doseringen normalt anges samt doseringstext och/eller daglig mängd saknas. Till exempel, </a:t>
            </a:r>
            <a:r>
              <a:rPr lang="sv-SE" sz="1200" kern="1200" dirty="0" err="1">
                <a:solidFill>
                  <a:schemeClr val="tx1"/>
                </a:solidFill>
                <a:effectLst/>
                <a:latin typeface="+mn-lt"/>
                <a:ea typeface="+mn-ea"/>
                <a:cs typeface="+mn-cs"/>
              </a:rPr>
              <a:t>Ozempic</a:t>
            </a:r>
            <a:r>
              <a:rPr lang="sv-SE" sz="1200" kern="1200" dirty="0">
                <a:solidFill>
                  <a:schemeClr val="tx1"/>
                </a:solidFill>
                <a:effectLst/>
                <a:latin typeface="+mn-lt"/>
                <a:ea typeface="+mn-ea"/>
                <a:cs typeface="+mn-cs"/>
              </a:rPr>
              <a:t>, förfylld injektionspenna med doseringstexten ”Enligt ordination” och ingen daglig mängd är angiven. Eftersom förpackningsstorleken anges i styck (1x4 pennor där varje penna innehåller 4 doser) och dosering anges i mg per vecka kommer systemet inte kunna räkna ut den faktiska förbrukningstiden. Receptet kommer tas med i EES-analysen i 5 dagar efter att det blev inaktuellt då systemet antar att 4 pennor räcker 4 dagar +25%. Ett annat exempel är ögondroppar där förpackningsstorleken anges i ml och doseringen anges i droppar.</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E611AC6-6AF3-4383-A1A0-9731B5AA9D0B}" type="slidenum">
              <a:rPr lang="en-US" smtClean="0"/>
              <a:t>9</a:t>
            </a:fld>
            <a:endParaRPr lang="en-US" dirty="0"/>
          </a:p>
        </p:txBody>
      </p:sp>
    </p:spTree>
    <p:extLst>
      <p:ext uri="{BB962C8B-B14F-4D97-AF65-F5344CB8AC3E}">
        <p14:creationId xmlns:p14="http://schemas.microsoft.com/office/powerpoint/2010/main" val="828174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Första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9630"/>
          <a:stretch/>
        </p:blipFill>
        <p:spPr>
          <a:xfrm>
            <a:off x="-3283" y="3211144"/>
            <a:ext cx="5520267" cy="3646856"/>
          </a:xfrm>
          <a:prstGeom prst="rect">
            <a:avLst/>
          </a:prstGeom>
        </p:spPr>
      </p:pic>
      <p:sp>
        <p:nvSpPr>
          <p:cNvPr id="6" name="Underrubrik 2"/>
          <p:cNvSpPr>
            <a:spLocks noGrp="1"/>
          </p:cNvSpPr>
          <p:nvPr>
            <p:ph type="subTitle" idx="1" hasCustomPrompt="1"/>
          </p:nvPr>
        </p:nvSpPr>
        <p:spPr>
          <a:xfrm>
            <a:off x="682872" y="2479661"/>
            <a:ext cx="7993583" cy="322473"/>
          </a:xfrm>
        </p:spPr>
        <p:txBody>
          <a:bodyPr lIns="0" tIns="0" rIns="0" bIns="0">
            <a:noAutofit/>
          </a:bodyPr>
          <a:lstStyle>
            <a:lvl1pPr marL="0" indent="0" algn="l">
              <a:buNone/>
              <a:defRPr sz="1400" b="0">
                <a:solidFill>
                  <a:srgbClr val="000000"/>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a:t>
            </a:r>
          </a:p>
        </p:txBody>
      </p:sp>
      <p:sp>
        <p:nvSpPr>
          <p:cNvPr id="7" name="Platshållare för text 9"/>
          <p:cNvSpPr>
            <a:spLocks noGrp="1"/>
          </p:cNvSpPr>
          <p:nvPr>
            <p:ph type="body" sz="quarter" idx="13" hasCustomPrompt="1"/>
          </p:nvPr>
        </p:nvSpPr>
        <p:spPr>
          <a:xfrm>
            <a:off x="4722107" y="5733256"/>
            <a:ext cx="4181362" cy="288032"/>
          </a:xfrm>
        </p:spPr>
        <p:txBody>
          <a:bodyPr lIns="0" tIns="0" rIns="0" bIns="0" anchor="b" anchorCtr="0">
            <a:noAutofit/>
          </a:bodyPr>
          <a:lstStyle>
            <a:lvl1pPr marL="0" indent="0" algn="r">
              <a:buFontTx/>
              <a:buNone/>
              <a:defRPr sz="1400" b="0">
                <a:solidFill>
                  <a:srgbClr val="000000"/>
                </a:solidFill>
                <a:latin typeface="Arial"/>
              </a:defRPr>
            </a:lvl1pPr>
          </a:lstStyle>
          <a:p>
            <a:pPr lvl="0"/>
            <a:r>
              <a:rPr lang="sv-SE" dirty="0" err="1"/>
              <a:t>åååå-mm-dd</a:t>
            </a:r>
            <a:endParaRPr lang="sv-SE" dirty="0"/>
          </a:p>
        </p:txBody>
      </p:sp>
      <p:sp>
        <p:nvSpPr>
          <p:cNvPr id="8" name="Platshållare för text 11"/>
          <p:cNvSpPr>
            <a:spLocks noGrp="1"/>
          </p:cNvSpPr>
          <p:nvPr>
            <p:ph type="body" sz="quarter" idx="14" hasCustomPrompt="1"/>
          </p:nvPr>
        </p:nvSpPr>
        <p:spPr>
          <a:xfrm>
            <a:off x="4716016" y="6156263"/>
            <a:ext cx="4175984" cy="275331"/>
          </a:xfrm>
        </p:spPr>
        <p:txBody>
          <a:bodyPr lIns="0" tIns="0" rIns="0" bIns="0">
            <a:noAutofit/>
          </a:bodyPr>
          <a:lstStyle>
            <a:lvl1pPr marL="0" indent="0" algn="r">
              <a:buFontTx/>
              <a:buNone/>
              <a:defRPr sz="1200">
                <a:solidFill>
                  <a:srgbClr val="000000"/>
                </a:solidFill>
                <a:latin typeface="Arial"/>
              </a:defRPr>
            </a:lvl1pPr>
          </a:lstStyle>
          <a:p>
            <a:pPr lvl="0"/>
            <a:r>
              <a:rPr lang="sv-SE" dirty="0"/>
              <a:t>Version</a:t>
            </a:r>
          </a:p>
        </p:txBody>
      </p:sp>
      <p:sp>
        <p:nvSpPr>
          <p:cNvPr id="9" name="Rubrik 22"/>
          <p:cNvSpPr>
            <a:spLocks noGrp="1"/>
          </p:cNvSpPr>
          <p:nvPr>
            <p:ph type="title"/>
          </p:nvPr>
        </p:nvSpPr>
        <p:spPr>
          <a:xfrm>
            <a:off x="634773" y="1107848"/>
            <a:ext cx="8053386" cy="1368152"/>
          </a:xfrm>
        </p:spPr>
        <p:txBody>
          <a:bodyPr anchor="t" anchorCtr="0"/>
          <a:lstStyle>
            <a:lvl1pPr marL="49213" indent="0" algn="l">
              <a:lnSpc>
                <a:spcPts val="4600"/>
              </a:lnSpc>
              <a:defRPr sz="4600">
                <a:solidFill>
                  <a:schemeClr val="tx1"/>
                </a:solidFill>
              </a:defRPr>
            </a:lvl1pPr>
          </a:lstStyle>
          <a:p>
            <a:r>
              <a:rPr lang="sv-SE"/>
              <a:t>Klicka här för att ändra format</a:t>
            </a:r>
            <a:endParaRPr lang="sv-SE" dirty="0"/>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260648"/>
            <a:ext cx="2113111" cy="281267"/>
          </a:xfrm>
          <a:prstGeom prst="rect">
            <a:avLst/>
          </a:prstGeom>
        </p:spPr>
      </p:pic>
    </p:spTree>
    <p:extLst>
      <p:ext uri="{BB962C8B-B14F-4D97-AF65-F5344CB8AC3E}">
        <p14:creationId xmlns:p14="http://schemas.microsoft.com/office/powerpoint/2010/main" val="75808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r="60185"/>
          <a:stretch/>
        </p:blipFill>
        <p:spPr>
          <a:xfrm>
            <a:off x="5511800" y="3223559"/>
            <a:ext cx="3640667" cy="3646856"/>
          </a:xfrm>
          <a:prstGeom prst="rect">
            <a:avLst/>
          </a:prstGeom>
        </p:spPr>
      </p:pic>
      <p:sp>
        <p:nvSpPr>
          <p:cNvPr id="9" name="Rubrik 22"/>
          <p:cNvSpPr>
            <a:spLocks noGrp="1"/>
          </p:cNvSpPr>
          <p:nvPr>
            <p:ph type="title"/>
          </p:nvPr>
        </p:nvSpPr>
        <p:spPr>
          <a:xfrm>
            <a:off x="634773" y="2090564"/>
            <a:ext cx="8053386" cy="1368152"/>
          </a:xfrm>
        </p:spPr>
        <p:txBody>
          <a:bodyPr anchor="t" anchorCtr="0"/>
          <a:lstStyle>
            <a:lvl1pPr marL="49213" indent="0" algn="l">
              <a:lnSpc>
                <a:spcPts val="4600"/>
              </a:lnSpc>
              <a:defRPr sz="4600">
                <a:solidFill>
                  <a:schemeClr val="tx1"/>
                </a:solidFill>
              </a:defRPr>
            </a:lvl1pPr>
          </a:lstStyle>
          <a:p>
            <a:r>
              <a:rPr lang="sv-SE"/>
              <a:t>Klicka här för att ändra format</a:t>
            </a:r>
            <a:endParaRPr lang="sv-SE" dirty="0"/>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260648"/>
            <a:ext cx="2113111" cy="281267"/>
          </a:xfrm>
          <a:prstGeom prst="rect">
            <a:avLst/>
          </a:prstGeom>
        </p:spPr>
      </p:pic>
    </p:spTree>
    <p:extLst>
      <p:ext uri="{BB962C8B-B14F-4D97-AF65-F5344CB8AC3E}">
        <p14:creationId xmlns:p14="http://schemas.microsoft.com/office/powerpoint/2010/main" val="407203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stasida">
    <p:bg>
      <p:bgPr>
        <a:solidFill>
          <a:srgbClr val="FFFFFE"/>
        </a:solidFill>
        <a:effectLst/>
      </p:bgPr>
    </p:bg>
    <p:spTree>
      <p:nvGrpSpPr>
        <p:cNvPr id="1" name=""/>
        <p:cNvGrpSpPr/>
        <p:nvPr/>
      </p:nvGrpSpPr>
      <p:grpSpPr>
        <a:xfrm>
          <a:off x="0" y="0"/>
          <a:ext cx="0" cy="0"/>
          <a:chOff x="0" y="0"/>
          <a:chExt cx="0" cy="0"/>
        </a:xfrm>
      </p:grpSpPr>
      <p:sp>
        <p:nvSpPr>
          <p:cNvPr id="9" name="Rubrik 22"/>
          <p:cNvSpPr>
            <a:spLocks noGrp="1"/>
          </p:cNvSpPr>
          <p:nvPr>
            <p:ph type="title"/>
          </p:nvPr>
        </p:nvSpPr>
        <p:spPr>
          <a:xfrm>
            <a:off x="634773" y="4667959"/>
            <a:ext cx="8053386" cy="1368152"/>
          </a:xfrm>
        </p:spPr>
        <p:txBody>
          <a:bodyPr anchor="t" anchorCtr="0"/>
          <a:lstStyle>
            <a:lvl1pPr marL="49213" indent="0" algn="l">
              <a:lnSpc>
                <a:spcPts val="4600"/>
              </a:lnSpc>
              <a:defRPr sz="4600">
                <a:solidFill>
                  <a:schemeClr val="tx1"/>
                </a:solidFill>
              </a:defRPr>
            </a:lvl1pPr>
          </a:lstStyle>
          <a:p>
            <a:r>
              <a:rPr lang="sv-SE"/>
              <a:t>Klicka här för att ändra format</a:t>
            </a:r>
            <a:endParaRPr lang="sv-SE" dirty="0"/>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260648"/>
            <a:ext cx="2113111" cy="281267"/>
          </a:xfrm>
          <a:prstGeom prst="rect">
            <a:avLst/>
          </a:prstGeom>
        </p:spPr>
      </p:pic>
      <p:pic>
        <p:nvPicPr>
          <p:cNvPr id="3" name="Bildobjekt 2" descr="EHM_Symbol_CMYK_hel.psd"/>
          <p:cNvPicPr>
            <a:picLocks noChangeAspect="1"/>
          </p:cNvPicPr>
          <p:nvPr userDrawn="1"/>
        </p:nvPicPr>
        <p:blipFill rotWithShape="1">
          <a:blip r:embed="rId3" cstate="print">
            <a:extLst>
              <a:ext uri="{28A0092B-C50C-407E-A947-70E740481C1C}">
                <a14:useLocalDpi xmlns:a14="http://schemas.microsoft.com/office/drawing/2010/main" val="0"/>
              </a:ext>
            </a:extLst>
          </a:blip>
          <a:srcRect l="41027" t="50185"/>
          <a:stretch/>
        </p:blipFill>
        <p:spPr>
          <a:xfrm>
            <a:off x="0" y="0"/>
            <a:ext cx="4887558" cy="3420454"/>
          </a:xfrm>
          <a:prstGeom prst="rect">
            <a:avLst/>
          </a:prstGeom>
        </p:spPr>
      </p:pic>
    </p:spTree>
    <p:extLst>
      <p:ext uri="{BB962C8B-B14F-4D97-AF65-F5344CB8AC3E}">
        <p14:creationId xmlns:p14="http://schemas.microsoft.com/office/powerpoint/2010/main" val="128120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46113" y="989891"/>
            <a:ext cx="7067549" cy="638909"/>
          </a:xfrm>
        </p:spPr>
        <p:txBody>
          <a:bodyPr/>
          <a:lstStyle/>
          <a:p>
            <a:r>
              <a:rPr lang="sv-SE"/>
              <a:t>Klicka här för att ändra format</a:t>
            </a:r>
            <a:endParaRPr lang="sv-SE" dirty="0"/>
          </a:p>
        </p:txBody>
      </p:sp>
      <p:sp>
        <p:nvSpPr>
          <p:cNvPr id="13" name="Platshållare för innehåll 12"/>
          <p:cNvSpPr>
            <a:spLocks noGrp="1"/>
          </p:cNvSpPr>
          <p:nvPr>
            <p:ph sz="quarter" idx="16"/>
          </p:nvPr>
        </p:nvSpPr>
        <p:spPr>
          <a:xfrm>
            <a:off x="646113" y="1700808"/>
            <a:ext cx="6529387" cy="4392488"/>
          </a:xfrm>
        </p:spPr>
        <p:txBody>
          <a:bodyPr>
            <a:noAutofit/>
          </a:bodyPr>
          <a:lstStyle>
            <a:lvl1pPr>
              <a:defRPr sz="2200"/>
            </a:lvl1pPr>
            <a:lvl2pPr>
              <a:defRPr sz="2200"/>
            </a:lvl2pPr>
            <a:lvl3pPr>
              <a:defRPr sz="2200"/>
            </a:lvl3pPr>
            <a:lvl4pPr>
              <a:defRPr sz="2200"/>
            </a:lvl4pPr>
            <a:lvl5pPr>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225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2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12"/>
          <p:cNvSpPr>
            <a:spLocks noGrp="1"/>
          </p:cNvSpPr>
          <p:nvPr>
            <p:ph sz="quarter" idx="16"/>
          </p:nvPr>
        </p:nvSpPr>
        <p:spPr>
          <a:xfrm>
            <a:off x="646113" y="2060848"/>
            <a:ext cx="3852612" cy="4392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12"/>
          <p:cNvSpPr>
            <a:spLocks noGrp="1"/>
          </p:cNvSpPr>
          <p:nvPr>
            <p:ph sz="quarter" idx="17"/>
          </p:nvPr>
        </p:nvSpPr>
        <p:spPr>
          <a:xfrm>
            <a:off x="4644456" y="2060848"/>
            <a:ext cx="3888357" cy="4392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1338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98742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02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21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nehåll">
    <p:spTree>
      <p:nvGrpSpPr>
        <p:cNvPr id="1" name=""/>
        <p:cNvGrpSpPr/>
        <p:nvPr/>
      </p:nvGrpSpPr>
      <p:grpSpPr>
        <a:xfrm>
          <a:off x="0" y="0"/>
          <a:ext cx="0" cy="0"/>
          <a:chOff x="0" y="0"/>
          <a:chExt cx="0" cy="0"/>
        </a:xfrm>
      </p:grpSpPr>
      <p:sp>
        <p:nvSpPr>
          <p:cNvPr id="2" name="Rubrik 1"/>
          <p:cNvSpPr>
            <a:spLocks noGrp="1"/>
          </p:cNvSpPr>
          <p:nvPr>
            <p:ph type="title"/>
          </p:nvPr>
        </p:nvSpPr>
        <p:spPr>
          <a:xfrm>
            <a:off x="646114" y="989892"/>
            <a:ext cx="7067549" cy="638909"/>
          </a:xfrm>
        </p:spPr>
        <p:txBody>
          <a:bodyPr/>
          <a:lstStyle/>
          <a:p>
            <a:r>
              <a:rPr lang="sv-SE"/>
              <a:t>Klicka här för att ändra mall för rubrikformat</a:t>
            </a:r>
            <a:endParaRPr lang="sv-SE" dirty="0"/>
          </a:p>
        </p:txBody>
      </p:sp>
      <p:sp>
        <p:nvSpPr>
          <p:cNvPr id="13" name="Platshållare för innehåll 12"/>
          <p:cNvSpPr>
            <a:spLocks noGrp="1"/>
          </p:cNvSpPr>
          <p:nvPr>
            <p:ph sz="quarter" idx="16"/>
          </p:nvPr>
        </p:nvSpPr>
        <p:spPr>
          <a:xfrm>
            <a:off x="646113" y="1954808"/>
            <a:ext cx="6529387" cy="4392488"/>
          </a:xfrm>
        </p:spPr>
        <p:txBody>
          <a:bodyPr>
            <a:noAutofit/>
          </a:bodyPr>
          <a:lstStyle>
            <a:lvl1pPr>
              <a:defRPr sz="2200"/>
            </a:lvl1pPr>
            <a:lvl2pPr>
              <a:defRPr sz="2200"/>
            </a:lvl2pPr>
            <a:lvl3pPr>
              <a:defRPr sz="2200"/>
            </a:lvl3pPr>
            <a:lvl4pPr>
              <a:defRPr sz="2200"/>
            </a:lvl4pPr>
            <a:lvl5pPr>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2121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46113" y="989891"/>
            <a:ext cx="7067549" cy="917781"/>
          </a:xfrm>
          <a:prstGeom prst="rect">
            <a:avLst/>
          </a:prstGeom>
        </p:spPr>
        <p:txBody>
          <a:bodyPr vert="horz" lIns="0" tIns="0" rIns="0" bIns="0" rtlCol="0" anchor="t" anchorCtr="0">
            <a:noAutofit/>
          </a:bodyPr>
          <a:lstStyle/>
          <a:p>
            <a:endParaRPr lang="sv-SE" dirty="0"/>
          </a:p>
        </p:txBody>
      </p:sp>
      <p:sp>
        <p:nvSpPr>
          <p:cNvPr id="3" name="Platshållare för text 2"/>
          <p:cNvSpPr>
            <a:spLocks noGrp="1"/>
          </p:cNvSpPr>
          <p:nvPr>
            <p:ph type="body" idx="1"/>
          </p:nvPr>
        </p:nvSpPr>
        <p:spPr>
          <a:xfrm>
            <a:off x="646113" y="1942150"/>
            <a:ext cx="7022231" cy="4464496"/>
          </a:xfrm>
          <a:prstGeom prst="rect">
            <a:avLst/>
          </a:prstGeom>
        </p:spPr>
        <p:txBody>
          <a:bodyPr vert="horz" lIns="0" tIns="0" rIns="0" bIns="0" rtlCol="0">
            <a:noAutofit/>
          </a:bodyPr>
          <a:lstStyle/>
          <a:p>
            <a:pPr lvl="0"/>
            <a:r>
              <a:rPr lang="sv-SE" dirty="0"/>
              <a:t>Klicka här för att ändra format på bakgrundstexten</a:t>
            </a:r>
          </a:p>
        </p:txBody>
      </p:sp>
      <p:pic>
        <p:nvPicPr>
          <p:cNvPr id="5" name="Bildobjekt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1800" y="260648"/>
            <a:ext cx="2113111" cy="281267"/>
          </a:xfrm>
          <a:prstGeom prst="rect">
            <a:avLst/>
          </a:prstGeom>
        </p:spPr>
      </p:pic>
      <p:sp>
        <p:nvSpPr>
          <p:cNvPr id="7" name="Rektangel 6"/>
          <p:cNvSpPr/>
          <p:nvPr/>
        </p:nvSpPr>
        <p:spPr>
          <a:xfrm>
            <a:off x="0" y="6678000"/>
            <a:ext cx="9143999"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866091303"/>
      </p:ext>
    </p:extLst>
  </p:cSld>
  <p:clrMap bg1="lt1" tx1="dk1" bg2="lt2" tx2="dk2" accent1="accent1" accent2="accent2" accent3="accent3" accent4="accent4" accent5="accent5" accent6="accent6" hlink="hlink" folHlink="folHlink"/>
  <p:sldLayoutIdLst>
    <p:sldLayoutId id="2147483679" r:id="rId1"/>
    <p:sldLayoutId id="2147483677" r:id="rId2"/>
    <p:sldLayoutId id="2147483678" r:id="rId3"/>
    <p:sldLayoutId id="2147483668" r:id="rId4"/>
    <p:sldLayoutId id="2147483680" r:id="rId5"/>
    <p:sldLayoutId id="2147483681"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914400" rtl="0" eaLnBrk="1" latinLnBrk="0" hangingPunct="1">
        <a:lnSpc>
          <a:spcPts val="4100"/>
        </a:lnSpc>
        <a:spcBef>
          <a:spcPct val="0"/>
        </a:spcBef>
        <a:buNone/>
        <a:defRPr sz="3600" b="1" kern="1200">
          <a:solidFill>
            <a:schemeClr val="tx1"/>
          </a:solidFill>
          <a:latin typeface="Arial"/>
          <a:ea typeface="+mj-ea"/>
          <a:cs typeface="+mj-cs"/>
        </a:defRPr>
      </a:lvl1pPr>
    </p:titleStyle>
    <p:bodyStyle>
      <a:lvl1pPr marL="174625"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1pPr>
      <a:lvl2pPr marL="360000"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2pPr>
      <a:lvl3pPr marL="540000"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3pPr>
      <a:lvl4pPr marL="720000"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4pPr>
      <a:lvl5pPr marL="900000"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3"/>
          </p:nvPr>
        </p:nvSpPr>
        <p:spPr/>
        <p:txBody>
          <a:bodyPr/>
          <a:lstStyle/>
          <a:p>
            <a:r>
              <a:rPr lang="sv-SE" dirty="0"/>
              <a:t>2024-02-05</a:t>
            </a:r>
          </a:p>
        </p:txBody>
      </p:sp>
      <p:sp>
        <p:nvSpPr>
          <p:cNvPr id="4" name="Platshållare för text 3"/>
          <p:cNvSpPr>
            <a:spLocks noGrp="1"/>
          </p:cNvSpPr>
          <p:nvPr>
            <p:ph type="body" sz="quarter" idx="14"/>
          </p:nvPr>
        </p:nvSpPr>
        <p:spPr/>
        <p:txBody>
          <a:bodyPr/>
          <a:lstStyle/>
          <a:p>
            <a:endParaRPr lang="sv-SE" dirty="0"/>
          </a:p>
        </p:txBody>
      </p:sp>
      <p:sp>
        <p:nvSpPr>
          <p:cNvPr id="10" name="Rubrik 9"/>
          <p:cNvSpPr>
            <a:spLocks noGrp="1"/>
          </p:cNvSpPr>
          <p:nvPr>
            <p:ph type="title"/>
          </p:nvPr>
        </p:nvSpPr>
        <p:spPr>
          <a:xfrm>
            <a:off x="539552" y="1107848"/>
            <a:ext cx="8280920" cy="1368152"/>
          </a:xfrm>
        </p:spPr>
        <p:txBody>
          <a:bodyPr/>
          <a:lstStyle/>
          <a:p>
            <a:r>
              <a:rPr lang="sv-SE" sz="4400" dirty="0"/>
              <a:t>Elektroniskt expertstöd (EES) </a:t>
            </a:r>
            <a:br>
              <a:rPr lang="sv-SE" sz="4400" dirty="0"/>
            </a:br>
            <a:r>
              <a:rPr lang="sv-SE" sz="4400" dirty="0"/>
              <a:t>Grundutbildning</a:t>
            </a:r>
          </a:p>
        </p:txBody>
      </p:sp>
      <p:sp>
        <p:nvSpPr>
          <p:cNvPr id="2" name="textruta 1">
            <a:extLst>
              <a:ext uri="{FF2B5EF4-FFF2-40B4-BE49-F238E27FC236}">
                <a16:creationId xmlns:a16="http://schemas.microsoft.com/office/drawing/2014/main" id="{BFBA74BE-B62B-44D2-B354-8D3F155ABE27}"/>
              </a:ext>
            </a:extLst>
          </p:cNvPr>
          <p:cNvSpPr txBox="1"/>
          <p:nvPr/>
        </p:nvSpPr>
        <p:spPr>
          <a:xfrm>
            <a:off x="3232570" y="3876203"/>
            <a:ext cx="5589200" cy="923330"/>
          </a:xfrm>
          <a:prstGeom prst="rect">
            <a:avLst/>
          </a:prstGeom>
          <a:noFill/>
        </p:spPr>
        <p:txBody>
          <a:bodyPr wrap="square" rtlCol="0">
            <a:spAutoFit/>
          </a:bodyPr>
          <a:lstStyle/>
          <a:p>
            <a:r>
              <a:rPr lang="sv-SE" i="1" dirty="0"/>
              <a:t>Signalbeskrivningarna i exemplen kan vara inaktuella då innehållet i EES uppdateras snabbare än utbildningsmaterialet.</a:t>
            </a:r>
          </a:p>
        </p:txBody>
      </p:sp>
      <p:sp>
        <p:nvSpPr>
          <p:cNvPr id="5" name="textruta 4">
            <a:extLst>
              <a:ext uri="{FF2B5EF4-FFF2-40B4-BE49-F238E27FC236}">
                <a16:creationId xmlns:a16="http://schemas.microsoft.com/office/drawing/2014/main" id="{55804B8E-FC37-44DB-A47F-C79F001D315B}"/>
              </a:ext>
            </a:extLst>
          </p:cNvPr>
          <p:cNvSpPr txBox="1"/>
          <p:nvPr/>
        </p:nvSpPr>
        <p:spPr>
          <a:xfrm>
            <a:off x="2843808" y="2852936"/>
            <a:ext cx="6120680" cy="646331"/>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OBS! Finns information att läsa i anteckningarna.</a:t>
            </a:r>
          </a:p>
          <a:p>
            <a:endParaRPr lang="sv-SE" dirty="0"/>
          </a:p>
        </p:txBody>
      </p:sp>
    </p:spTree>
    <p:extLst>
      <p:ext uri="{BB962C8B-B14F-4D97-AF65-F5344CB8AC3E}">
        <p14:creationId xmlns:p14="http://schemas.microsoft.com/office/powerpoint/2010/main" val="405942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Hög dos</a:t>
            </a: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840062"/>
            <a:ext cx="1358657" cy="2113979"/>
          </a:xfrm>
          <a:prstGeom prst="rect">
            <a:avLst/>
          </a:prstGeom>
        </p:spPr>
      </p:pic>
      <p:sp>
        <p:nvSpPr>
          <p:cNvPr id="4" name="Platshållare för innehåll 3"/>
          <p:cNvSpPr>
            <a:spLocks noGrp="1"/>
          </p:cNvSpPr>
          <p:nvPr>
            <p:ph sz="quarter" idx="16"/>
          </p:nvPr>
        </p:nvSpPr>
        <p:spPr>
          <a:xfrm>
            <a:off x="611560" y="1700808"/>
            <a:ext cx="7272808" cy="4392488"/>
          </a:xfrm>
        </p:spPr>
        <p:txBody>
          <a:bodyPr/>
          <a:lstStyle/>
          <a:p>
            <a:pPr marL="0" indent="0">
              <a:buNone/>
            </a:pPr>
            <a:r>
              <a:rPr lang="sv-SE" dirty="0"/>
              <a:t>Signal skapas när daglig dos överskrider maximal dygnsdos för substansen.</a:t>
            </a:r>
          </a:p>
          <a:p>
            <a:pPr marL="0" indent="0">
              <a:buNone/>
            </a:pPr>
            <a:endParaRPr lang="sv-SE" dirty="0"/>
          </a:p>
          <a:p>
            <a:pPr marL="0" indent="0">
              <a:buNone/>
            </a:pPr>
            <a:r>
              <a:rPr lang="sv-SE" dirty="0"/>
              <a:t>Baseras på värden utifrån SPC/FASS.</a:t>
            </a:r>
          </a:p>
          <a:p>
            <a:pPr marL="0" indent="0">
              <a:buNone/>
            </a:pPr>
            <a:r>
              <a:rPr lang="sv-SE" dirty="0"/>
              <a:t>Harmonisering utifrån substans.</a:t>
            </a:r>
          </a:p>
          <a:p>
            <a:pPr marL="0" indent="0">
              <a:buNone/>
            </a:pPr>
            <a:endParaRPr lang="sv-SE" dirty="0"/>
          </a:p>
          <a:p>
            <a:pPr marL="0" indent="0">
              <a:buNone/>
            </a:pPr>
            <a:r>
              <a:rPr lang="sv-SE" b="1" dirty="0"/>
              <a:t>Exempel:</a:t>
            </a:r>
          </a:p>
          <a:p>
            <a:pPr marL="0" indent="0">
              <a:buNone/>
            </a:pPr>
            <a:r>
              <a:rPr lang="sv-SE" dirty="0"/>
              <a:t>En patient får 90 mg Simvastatin per dygn.</a:t>
            </a:r>
          </a:p>
          <a:p>
            <a:pPr marL="0" indent="0">
              <a:lnSpc>
                <a:spcPct val="150000"/>
              </a:lnSpc>
              <a:buNone/>
            </a:pPr>
            <a:r>
              <a:rPr lang="sv-SE" dirty="0"/>
              <a:t>”Möjlig överdosering. Kontrollera dos. Källa: SPC/FASS”</a:t>
            </a:r>
          </a:p>
        </p:txBody>
      </p:sp>
    </p:spTree>
    <p:extLst>
      <p:ext uri="{BB962C8B-B14F-4D97-AF65-F5344CB8AC3E}">
        <p14:creationId xmlns:p14="http://schemas.microsoft.com/office/powerpoint/2010/main" val="1435885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Barn</a:t>
            </a:r>
          </a:p>
        </p:txBody>
      </p:sp>
      <p:sp>
        <p:nvSpPr>
          <p:cNvPr id="3" name="Platshållare för innehåll 2"/>
          <p:cNvSpPr>
            <a:spLocks noGrp="1"/>
          </p:cNvSpPr>
          <p:nvPr>
            <p:ph sz="quarter" idx="16"/>
          </p:nvPr>
        </p:nvSpPr>
        <p:spPr/>
        <p:txBody>
          <a:bodyPr>
            <a:normAutofit/>
          </a:bodyPr>
          <a:lstStyle/>
          <a:p>
            <a:pPr marL="0" indent="0">
              <a:buNone/>
            </a:pPr>
            <a:r>
              <a:rPr lang="sv-SE" dirty="0"/>
              <a:t>Signal skapas vid för hög dos eller olämpligt läkemedel.</a:t>
            </a:r>
          </a:p>
          <a:p>
            <a:pPr marL="0" indent="0">
              <a:buNone/>
            </a:pPr>
            <a:endParaRPr lang="sv-SE" dirty="0"/>
          </a:p>
          <a:p>
            <a:pPr marL="0" indent="0">
              <a:buNone/>
            </a:pPr>
            <a:r>
              <a:rPr lang="sv-SE" b="1" dirty="0"/>
              <a:t>Exempel hög dos:</a:t>
            </a:r>
          </a:p>
          <a:p>
            <a:pPr marL="0" indent="0">
              <a:buNone/>
            </a:pPr>
            <a:r>
              <a:rPr lang="sv-SE" dirty="0"/>
              <a:t>8-åring som får </a:t>
            </a:r>
            <a:r>
              <a:rPr lang="sv-SE" dirty="0" err="1"/>
              <a:t>Clarityn</a:t>
            </a:r>
            <a:r>
              <a:rPr lang="sv-SE" dirty="0"/>
              <a:t> tablett 10 mg, </a:t>
            </a:r>
          </a:p>
          <a:p>
            <a:pPr marL="0" indent="0">
              <a:buNone/>
            </a:pPr>
            <a:r>
              <a:rPr lang="sv-SE" dirty="0"/>
              <a:t>1 tablett morgon och kväll. </a:t>
            </a:r>
          </a:p>
          <a:p>
            <a:pPr marL="0" indent="0">
              <a:buNone/>
            </a:pPr>
            <a:endParaRPr lang="sv-SE" dirty="0"/>
          </a:p>
          <a:p>
            <a:pPr marL="0" indent="0">
              <a:buNone/>
            </a:pPr>
            <a:r>
              <a:rPr lang="sv-SE" dirty="0"/>
              <a:t>”Överskriden </a:t>
            </a:r>
            <a:r>
              <a:rPr lang="sv-SE" dirty="0" err="1"/>
              <a:t>maxdos</a:t>
            </a:r>
            <a:r>
              <a:rPr lang="sv-SE" dirty="0"/>
              <a:t>. Maximal dos till barn 6-12 år är 10 mg/dygn. Överdosering medför ökad risk för biverkningar, till exempel huvudvärk och trötthet. Kontrollera dos och ålder. Källa: SPC/FASS.”</a:t>
            </a:r>
          </a:p>
          <a:p>
            <a:pPr marL="0" indent="0">
              <a:buNone/>
              <a:defRPr/>
            </a:pPr>
            <a:endParaRPr lang="sv-SE" dirty="0"/>
          </a:p>
          <a:p>
            <a:pPr marL="0" indent="0">
              <a:buNone/>
            </a:pPr>
            <a:endParaRPr lang="sv-SE" dirty="0"/>
          </a:p>
          <a:p>
            <a:pPr marL="0" indent="0">
              <a:buNone/>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293" y="2061388"/>
            <a:ext cx="2002414" cy="1835664"/>
          </a:xfrm>
          <a:prstGeom prst="rect">
            <a:avLst/>
          </a:prstGeom>
        </p:spPr>
      </p:pic>
    </p:spTree>
    <p:extLst>
      <p:ext uri="{BB962C8B-B14F-4D97-AF65-F5344CB8AC3E}">
        <p14:creationId xmlns:p14="http://schemas.microsoft.com/office/powerpoint/2010/main" val="202807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Barn</a:t>
            </a:r>
          </a:p>
        </p:txBody>
      </p:sp>
      <p:sp>
        <p:nvSpPr>
          <p:cNvPr id="3" name="Platshållare för innehåll 2"/>
          <p:cNvSpPr>
            <a:spLocks noGrp="1"/>
          </p:cNvSpPr>
          <p:nvPr>
            <p:ph sz="quarter" idx="16"/>
          </p:nvPr>
        </p:nvSpPr>
        <p:spPr/>
        <p:txBody>
          <a:bodyPr/>
          <a:lstStyle/>
          <a:p>
            <a:pPr marL="0" indent="0">
              <a:buNone/>
              <a:defRPr/>
            </a:pPr>
            <a:r>
              <a:rPr lang="sv-SE" b="1" dirty="0"/>
              <a:t>Exempel åldersvarning: </a:t>
            </a:r>
          </a:p>
          <a:p>
            <a:pPr marL="0" indent="0">
              <a:buNone/>
              <a:defRPr/>
            </a:pPr>
            <a:r>
              <a:rPr lang="sv-SE" dirty="0"/>
              <a:t>3-åring som får Digoxin tabletter 0,13 mg.</a:t>
            </a:r>
          </a:p>
          <a:p>
            <a:pPr marL="0" indent="0">
              <a:buNone/>
              <a:defRPr/>
            </a:pPr>
            <a:endParaRPr lang="sv-SE" dirty="0"/>
          </a:p>
          <a:p>
            <a:pPr marL="0" indent="0">
              <a:buNone/>
              <a:defRPr/>
            </a:pPr>
            <a:endParaRPr lang="sv-SE" dirty="0"/>
          </a:p>
          <a:p>
            <a:pPr marL="0" indent="0">
              <a:buNone/>
              <a:defRPr/>
            </a:pPr>
            <a:r>
              <a:rPr lang="sv-SE" dirty="0"/>
              <a:t>”Rekommenderas vanligen inte till barn under 5 år på grund av olämplig beredningsform (mängd). Lösning finns som alternativ. Kan dock förekomma som specialistläkemedel vid behandling av yngre barn. Läkemedlet har smalt terapeutiskt intervall. Källa: SPC/FASS.”</a:t>
            </a:r>
          </a:p>
          <a:p>
            <a:pPr marL="0" indent="0">
              <a:buNone/>
            </a:pPr>
            <a:endParaRPr lang="sv-SE" dirty="0"/>
          </a:p>
          <a:p>
            <a:pPr marL="0" indent="0">
              <a:buNone/>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312260"/>
            <a:ext cx="2002414" cy="1835664"/>
          </a:xfrm>
          <a:prstGeom prst="rect">
            <a:avLst/>
          </a:prstGeom>
        </p:spPr>
      </p:pic>
    </p:spTree>
    <p:extLst>
      <p:ext uri="{BB962C8B-B14F-4D97-AF65-F5344CB8AC3E}">
        <p14:creationId xmlns:p14="http://schemas.microsoft.com/office/powerpoint/2010/main" val="3163736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Äldre</a:t>
            </a:r>
          </a:p>
        </p:txBody>
      </p:sp>
      <p:sp>
        <p:nvSpPr>
          <p:cNvPr id="3" name="Platshållare för innehåll 2"/>
          <p:cNvSpPr>
            <a:spLocks noGrp="1"/>
          </p:cNvSpPr>
          <p:nvPr>
            <p:ph sz="quarter" idx="16"/>
          </p:nvPr>
        </p:nvSpPr>
        <p:spPr/>
        <p:txBody>
          <a:bodyPr>
            <a:normAutofit fontScale="92500"/>
          </a:bodyPr>
          <a:lstStyle/>
          <a:p>
            <a:pPr marL="0" lvl="1" indent="0">
              <a:buNone/>
            </a:pPr>
            <a:r>
              <a:rPr lang="sv-SE" dirty="0"/>
              <a:t>Signal skapas vid olämpligt läkemedel eller för hög dos. </a:t>
            </a:r>
          </a:p>
          <a:p>
            <a:pPr marL="0" lvl="1" indent="0">
              <a:buNone/>
            </a:pPr>
            <a:endParaRPr lang="sv-SE" dirty="0"/>
          </a:p>
          <a:p>
            <a:pPr marL="0" lvl="1" indent="0">
              <a:buNone/>
            </a:pPr>
            <a:r>
              <a:rPr lang="sv-SE" b="1" dirty="0"/>
              <a:t>Exempel hög dos: </a:t>
            </a:r>
          </a:p>
          <a:p>
            <a:pPr marL="0" lvl="1" indent="0">
              <a:buNone/>
            </a:pPr>
            <a:r>
              <a:rPr lang="sv-SE" dirty="0"/>
              <a:t>78-årig person som får 7,5 mg Zopiklon.</a:t>
            </a:r>
          </a:p>
          <a:p>
            <a:pPr marL="0" lvl="1" indent="0">
              <a:buNone/>
            </a:pPr>
            <a:endParaRPr lang="sv-SE" dirty="0"/>
          </a:p>
          <a:p>
            <a:pPr marL="0" lvl="1" indent="0">
              <a:buNone/>
            </a:pPr>
            <a:r>
              <a:rPr lang="sv-SE" dirty="0"/>
              <a:t>” Överskrider lämplig dygnsdos för personer från 75 år, dosen bör inte överskrida 5 mg/dygn. Hög dos medför risk för fall, dagtrötthet, yrsel och kognitiv påverkan (t ex försämrat minne, förvirring). Zopiklon kan även orsaka muntorrhet och metallsmak. Källa: Socialstyrelsens indikatorer för god läkemedelsterapi hos äldre, Expertgrupp EES.”</a:t>
            </a:r>
          </a:p>
          <a:p>
            <a:pPr marL="0" lvl="1" indent="0">
              <a:buNone/>
            </a:pPr>
            <a:endParaRPr lang="sv-SE" dirty="0"/>
          </a:p>
          <a:p>
            <a:pPr marL="0" indent="0">
              <a:buNone/>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653136"/>
            <a:ext cx="2243664" cy="1836039"/>
          </a:xfrm>
          <a:prstGeom prst="rect">
            <a:avLst/>
          </a:prstGeom>
        </p:spPr>
      </p:pic>
    </p:spTree>
    <p:extLst>
      <p:ext uri="{BB962C8B-B14F-4D97-AF65-F5344CB8AC3E}">
        <p14:creationId xmlns:p14="http://schemas.microsoft.com/office/powerpoint/2010/main" val="13138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Äldre</a:t>
            </a:r>
          </a:p>
        </p:txBody>
      </p:sp>
      <p:sp>
        <p:nvSpPr>
          <p:cNvPr id="3" name="Platshållare för innehåll 2"/>
          <p:cNvSpPr>
            <a:spLocks noGrp="1"/>
          </p:cNvSpPr>
          <p:nvPr>
            <p:ph sz="quarter" idx="16"/>
          </p:nvPr>
        </p:nvSpPr>
        <p:spPr/>
        <p:txBody>
          <a:bodyPr/>
          <a:lstStyle/>
          <a:p>
            <a:pPr marL="0" indent="0">
              <a:buNone/>
            </a:pPr>
            <a:r>
              <a:rPr lang="sv-SE" b="1" dirty="0"/>
              <a:t>Exempel åldersvarning: </a:t>
            </a:r>
          </a:p>
          <a:p>
            <a:pPr marL="0" indent="0">
              <a:buNone/>
            </a:pPr>
            <a:r>
              <a:rPr lang="sv-SE"/>
              <a:t>En 80-årig </a:t>
            </a:r>
            <a:r>
              <a:rPr lang="sv-SE" dirty="0"/>
              <a:t>person får Tramadol.</a:t>
            </a:r>
          </a:p>
          <a:p>
            <a:pPr marL="0" indent="0">
              <a:buNone/>
            </a:pPr>
            <a:endParaRPr lang="sv-SE" dirty="0"/>
          </a:p>
          <a:p>
            <a:pPr marL="0" indent="0">
              <a:buNone/>
            </a:pPr>
            <a:r>
              <a:rPr lang="sv-SE" dirty="0"/>
              <a:t>” Läkemedlet bör om möjligt undvikas av personer över 75 år på grund av risk för fall, </a:t>
            </a:r>
            <a:r>
              <a:rPr lang="sv-SE" dirty="0" err="1"/>
              <a:t>antikolinerga</a:t>
            </a:r>
            <a:r>
              <a:rPr lang="sv-SE" dirty="0"/>
              <a:t> biverkningar (t ex muntorrhet, förstoppning, svårt att kissa) och kognitiv påverkan (t ex försämrat minne, förvirring). Källa Socialstyrelsens indikatorer för god läkemedelsterapi hos äldre.”</a:t>
            </a:r>
          </a:p>
          <a:p>
            <a:pPr marL="0" indent="0">
              <a:buNone/>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653136"/>
            <a:ext cx="2243664" cy="1836039"/>
          </a:xfrm>
          <a:prstGeom prst="rect">
            <a:avLst/>
          </a:prstGeom>
        </p:spPr>
      </p:pic>
    </p:spTree>
    <p:extLst>
      <p:ext uri="{BB962C8B-B14F-4D97-AF65-F5344CB8AC3E}">
        <p14:creationId xmlns:p14="http://schemas.microsoft.com/office/powerpoint/2010/main" val="20669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Dubbelmedicinering</a:t>
            </a:r>
          </a:p>
        </p:txBody>
      </p:sp>
      <p:sp>
        <p:nvSpPr>
          <p:cNvPr id="3" name="Platshållare för innehåll 2"/>
          <p:cNvSpPr>
            <a:spLocks noGrp="1"/>
          </p:cNvSpPr>
          <p:nvPr>
            <p:ph sz="quarter" idx="16"/>
          </p:nvPr>
        </p:nvSpPr>
        <p:spPr/>
        <p:txBody>
          <a:bodyPr>
            <a:normAutofit fontScale="62500" lnSpcReduction="20000"/>
          </a:bodyPr>
          <a:lstStyle/>
          <a:p>
            <a:pPr marL="0" indent="0">
              <a:buNone/>
            </a:pPr>
            <a:r>
              <a:rPr lang="sv-SE" sz="3100" dirty="0"/>
              <a:t>Signal skapas när en kund har två läkemedel med samma substans eller samma verkningsmekanism/effekt på systemisk nivå oavsett administrationsväg. </a:t>
            </a:r>
          </a:p>
          <a:p>
            <a:pPr marL="0" indent="0">
              <a:buNone/>
            </a:pPr>
            <a:r>
              <a:rPr lang="sv-SE" sz="3100" dirty="0"/>
              <a:t>För att signal ska genereras krävs att läkemedlen skiljer sig åt avseende styrka och/eller läkemedelsform.</a:t>
            </a:r>
          </a:p>
          <a:p>
            <a:pPr marL="0" indent="0">
              <a:buNone/>
            </a:pPr>
            <a:endParaRPr lang="sv-SE" sz="2400" dirty="0"/>
          </a:p>
          <a:p>
            <a:pPr marL="0" indent="0">
              <a:lnSpc>
                <a:spcPct val="80000"/>
              </a:lnSpc>
              <a:buNone/>
            </a:pPr>
            <a:r>
              <a:rPr lang="sv-SE" sz="2600" b="1" dirty="0"/>
              <a:t>1) Samma verkningsmekanism/effekt: </a:t>
            </a:r>
          </a:p>
          <a:p>
            <a:pPr marL="0" indent="0">
              <a:lnSpc>
                <a:spcPct val="80000"/>
              </a:lnSpc>
              <a:buNone/>
            </a:pPr>
            <a:r>
              <a:rPr lang="sv-SE" sz="2600" dirty="0"/>
              <a:t>Exempel, </a:t>
            </a:r>
            <a:r>
              <a:rPr lang="sv-SE" sz="2600" dirty="0" err="1"/>
              <a:t>simvastatin</a:t>
            </a:r>
            <a:r>
              <a:rPr lang="sv-SE" sz="2600" dirty="0"/>
              <a:t> och </a:t>
            </a:r>
            <a:r>
              <a:rPr lang="sv-SE" sz="2600" dirty="0" err="1"/>
              <a:t>atorvastatin</a:t>
            </a:r>
            <a:endParaRPr lang="sv-SE" sz="2600" dirty="0"/>
          </a:p>
          <a:p>
            <a:pPr marL="0" indent="0">
              <a:lnSpc>
                <a:spcPct val="80000"/>
              </a:lnSpc>
              <a:buNone/>
            </a:pPr>
            <a:endParaRPr lang="sv-SE" sz="2600" dirty="0"/>
          </a:p>
          <a:p>
            <a:pPr marL="0" indent="0">
              <a:lnSpc>
                <a:spcPct val="80000"/>
              </a:lnSpc>
              <a:buNone/>
            </a:pPr>
            <a:r>
              <a:rPr lang="sv-SE" sz="2600" b="1" dirty="0"/>
              <a:t>2) Styrka</a:t>
            </a:r>
          </a:p>
          <a:p>
            <a:pPr marL="0" indent="0">
              <a:lnSpc>
                <a:spcPct val="80000"/>
              </a:lnSpc>
              <a:buNone/>
            </a:pPr>
            <a:r>
              <a:rPr lang="sv-SE" sz="2600" dirty="0"/>
              <a:t>Exempel, Enalapril tabletter 5 mg och 10 mg</a:t>
            </a:r>
          </a:p>
          <a:p>
            <a:pPr marL="0" indent="0">
              <a:lnSpc>
                <a:spcPct val="80000"/>
              </a:lnSpc>
              <a:buNone/>
            </a:pPr>
            <a:endParaRPr lang="sv-SE" sz="2600" dirty="0"/>
          </a:p>
          <a:p>
            <a:pPr marL="0" indent="0">
              <a:lnSpc>
                <a:spcPct val="80000"/>
              </a:lnSpc>
              <a:buNone/>
            </a:pPr>
            <a:r>
              <a:rPr lang="sv-SE" sz="2600" b="1" dirty="0"/>
              <a:t>3) Läkemedelsform</a:t>
            </a:r>
          </a:p>
          <a:p>
            <a:pPr marL="0" indent="0">
              <a:lnSpc>
                <a:spcPct val="80000"/>
              </a:lnSpc>
              <a:buNone/>
            </a:pPr>
            <a:r>
              <a:rPr lang="sv-SE" sz="2600" dirty="0"/>
              <a:t>Exempel, Aerius tabletter och Aerius munsönderfallande tablett</a:t>
            </a:r>
          </a:p>
          <a:p>
            <a:pPr marL="0" indent="0">
              <a:lnSpc>
                <a:spcPct val="80000"/>
              </a:lnSpc>
              <a:buNone/>
            </a:pPr>
            <a:endParaRPr lang="sv-SE" sz="2600" dirty="0"/>
          </a:p>
          <a:p>
            <a:pPr marL="0" indent="0">
              <a:lnSpc>
                <a:spcPct val="80000"/>
              </a:lnSpc>
              <a:buNone/>
            </a:pPr>
            <a:r>
              <a:rPr lang="sv-SE" sz="2600" b="1" dirty="0"/>
              <a:t>Meddelandetext:</a:t>
            </a:r>
          </a:p>
          <a:p>
            <a:pPr marL="0" indent="0">
              <a:lnSpc>
                <a:spcPct val="80000"/>
              </a:lnSpc>
              <a:buNone/>
            </a:pPr>
            <a:r>
              <a:rPr lang="sv-SE" sz="2600" i="1" dirty="0"/>
              <a:t>Möjlig dubbelmedicinering. Kontrollera patientens behov av läkemedel.</a:t>
            </a:r>
            <a:endParaRPr lang="sv-SE" i="1"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840062"/>
            <a:ext cx="1358657" cy="2113979"/>
          </a:xfrm>
          <a:prstGeom prst="rect">
            <a:avLst/>
          </a:prstGeom>
        </p:spPr>
      </p:pic>
    </p:spTree>
    <p:extLst>
      <p:ext uri="{BB962C8B-B14F-4D97-AF65-F5344CB8AC3E}">
        <p14:creationId xmlns:p14="http://schemas.microsoft.com/office/powerpoint/2010/main" val="107504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a:t>Påverkar sjukdom</a:t>
            </a:r>
            <a:endParaRPr lang="sv-SE" dirty="0"/>
          </a:p>
        </p:txBody>
      </p:sp>
      <p:sp>
        <p:nvSpPr>
          <p:cNvPr id="15363" name="Rectangle 3"/>
          <p:cNvSpPr>
            <a:spLocks noGrp="1" noChangeArrowheads="1"/>
          </p:cNvSpPr>
          <p:nvPr>
            <p:ph sz="quarter" idx="16"/>
          </p:nvPr>
        </p:nvSpPr>
        <p:spPr/>
        <p:txBody>
          <a:bodyPr>
            <a:normAutofit fontScale="92500" lnSpcReduction="20000"/>
          </a:bodyPr>
          <a:lstStyle/>
          <a:p>
            <a:pPr marL="0" indent="0">
              <a:buNone/>
            </a:pPr>
            <a:r>
              <a:rPr lang="sv-SE" sz="2400" dirty="0"/>
              <a:t>Signal skapas när en kund har två läkemedel där det ena läkemedlet negativt kan påverka den sjukdom som det andra läkemedlet behandlar.</a:t>
            </a:r>
          </a:p>
          <a:p>
            <a:pPr marL="0" indent="0">
              <a:buNone/>
            </a:pPr>
            <a:r>
              <a:rPr lang="sv-SE" sz="2400" dirty="0"/>
              <a:t>Diagnosinformation på recept saknas. </a:t>
            </a:r>
          </a:p>
          <a:p>
            <a:pPr marL="0" indent="0">
              <a:buNone/>
            </a:pPr>
            <a:endParaRPr lang="sv-SE" sz="2400" dirty="0"/>
          </a:p>
          <a:p>
            <a:pPr marL="0" indent="0">
              <a:buNone/>
            </a:pPr>
            <a:r>
              <a:rPr lang="sv-SE" sz="2400" b="1" dirty="0"/>
              <a:t>Exempel: </a:t>
            </a:r>
          </a:p>
          <a:p>
            <a:pPr marL="0" indent="0">
              <a:buNone/>
            </a:pPr>
            <a:r>
              <a:rPr lang="sv-SE" sz="2400" dirty="0"/>
              <a:t>Patient med epilepsiläkemedel får tramadol. </a:t>
            </a:r>
          </a:p>
          <a:p>
            <a:pPr marL="0" indent="0">
              <a:buNone/>
            </a:pPr>
            <a:r>
              <a:rPr lang="sv-SE" sz="2400" i="1" dirty="0"/>
              <a:t>”Patienten har recept på läkemedel som används vid epilepsi och har dessutom recept på kramptröskelsänkande läkemedel. Detta kramptröskelsänkande läkemedel är kontraindicerat vid epilepsi, men inte andra behandlingsindikationer. Källa: SPC/FASS.”</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886342"/>
            <a:ext cx="1860019" cy="2010710"/>
          </a:xfrm>
          <a:prstGeom prst="rect">
            <a:avLst/>
          </a:prstGeom>
        </p:spPr>
      </p:pic>
    </p:spTree>
    <p:extLst>
      <p:ext uri="{BB962C8B-B14F-4D97-AF65-F5344CB8AC3E}">
        <p14:creationId xmlns:p14="http://schemas.microsoft.com/office/powerpoint/2010/main" val="1020431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200" dirty="0"/>
              <a:t>Janusmed interaktioner klassificering</a:t>
            </a:r>
          </a:p>
        </p:txBody>
      </p:sp>
      <p:sp>
        <p:nvSpPr>
          <p:cNvPr id="3" name="Platshållare för innehåll 2"/>
          <p:cNvSpPr>
            <a:spLocks noGrp="1"/>
          </p:cNvSpPr>
          <p:nvPr>
            <p:ph sz="quarter" idx="16"/>
          </p:nvPr>
        </p:nvSpPr>
        <p:spPr>
          <a:xfrm>
            <a:off x="611560" y="2204864"/>
            <a:ext cx="6563940" cy="4104456"/>
          </a:xfrm>
        </p:spPr>
        <p:txBody>
          <a:bodyPr>
            <a:normAutofit fontScale="92500" lnSpcReduction="10000"/>
          </a:bodyPr>
          <a:lstStyle/>
          <a:p>
            <a:pPr marL="0" indent="0" eaLnBrk="0" fontAlgn="base" hangingPunct="0">
              <a:buNone/>
            </a:pPr>
            <a:r>
              <a:rPr lang="sv-SE" sz="1600" b="1" dirty="0"/>
              <a:t>Klinisk betydelse</a:t>
            </a:r>
            <a:endParaRPr lang="sv-SE" sz="1600" dirty="0"/>
          </a:p>
          <a:p>
            <a:pPr marL="0" indent="0" eaLnBrk="0" fontAlgn="base" hangingPunct="0">
              <a:buNone/>
            </a:pPr>
            <a:r>
              <a:rPr lang="sv-SE" sz="1600" b="1" dirty="0"/>
              <a:t>A</a:t>
            </a:r>
            <a:r>
              <a:rPr lang="sv-SE" sz="1600" dirty="0"/>
              <a:t> - Interaktionen </a:t>
            </a:r>
            <a:r>
              <a:rPr lang="sv-SE" sz="1600" b="1" dirty="0"/>
              <a:t>saknar klinisk betydelse</a:t>
            </a:r>
            <a:r>
              <a:rPr lang="sv-SE" sz="1600" dirty="0"/>
              <a:t>. </a:t>
            </a:r>
          </a:p>
          <a:p>
            <a:pPr marL="0" indent="0" eaLnBrk="0" fontAlgn="base" hangingPunct="0">
              <a:buNone/>
            </a:pPr>
            <a:r>
              <a:rPr lang="sv-SE" sz="1600" b="1" dirty="0"/>
              <a:t>B</a:t>
            </a:r>
            <a:r>
              <a:rPr lang="sv-SE" sz="1600" dirty="0"/>
              <a:t> - Interaktionens </a:t>
            </a:r>
            <a:r>
              <a:rPr lang="sv-SE" sz="1600" b="1" dirty="0"/>
              <a:t>kliniska betydelse är okänd och/eller varierar. </a:t>
            </a:r>
          </a:p>
          <a:p>
            <a:pPr marL="0" indent="0" eaLnBrk="0" fontAlgn="base" hangingPunct="0">
              <a:buNone/>
            </a:pPr>
            <a:r>
              <a:rPr lang="sv-SE" sz="1600" b="1" dirty="0"/>
              <a:t>C</a:t>
            </a:r>
            <a:r>
              <a:rPr lang="sv-SE" sz="1600" dirty="0"/>
              <a:t> - </a:t>
            </a:r>
            <a:r>
              <a:rPr lang="sv-SE" sz="1600" b="1" dirty="0"/>
              <a:t>Kliniskt betydelsefull interaktion </a:t>
            </a:r>
            <a:r>
              <a:rPr lang="sv-SE" sz="1600" dirty="0"/>
              <a:t>som kan hanteras med till exempel dosjustering. </a:t>
            </a:r>
          </a:p>
          <a:p>
            <a:pPr marL="0" indent="0" eaLnBrk="0" fontAlgn="base" hangingPunct="0">
              <a:buNone/>
            </a:pPr>
            <a:r>
              <a:rPr lang="sv-SE" sz="1600" b="1" dirty="0"/>
              <a:t>D</a:t>
            </a:r>
            <a:r>
              <a:rPr lang="sv-SE" sz="1600" dirty="0"/>
              <a:t> - </a:t>
            </a:r>
            <a:r>
              <a:rPr lang="sv-SE" sz="1600" b="1" dirty="0"/>
              <a:t>Kliniskt betydelsefull interaktion </a:t>
            </a:r>
            <a:r>
              <a:rPr lang="sv-SE" sz="1600" dirty="0"/>
              <a:t>som bör undvikas.</a:t>
            </a:r>
          </a:p>
          <a:p>
            <a:pPr marL="0" indent="0" eaLnBrk="0" fontAlgn="base" hangingPunct="0">
              <a:buNone/>
            </a:pPr>
            <a:endParaRPr lang="sv-SE" sz="1600" dirty="0"/>
          </a:p>
          <a:p>
            <a:pPr marL="0" indent="0" eaLnBrk="0" fontAlgn="base" hangingPunct="0">
              <a:buNone/>
            </a:pPr>
            <a:r>
              <a:rPr lang="sv-SE" sz="1600" b="1" dirty="0"/>
              <a:t>Dokumentationens art</a:t>
            </a:r>
            <a:endParaRPr lang="sv-SE" sz="1600" dirty="0"/>
          </a:p>
          <a:p>
            <a:pPr marL="0" indent="0" eaLnBrk="0" fontAlgn="base" hangingPunct="0">
              <a:buNone/>
            </a:pPr>
            <a:r>
              <a:rPr lang="sv-SE" sz="1600" dirty="0"/>
              <a:t>0 - Data från studier av andra läkemedel med liknande egenskaper.</a:t>
            </a:r>
          </a:p>
          <a:p>
            <a:pPr marL="0" indent="0" eaLnBrk="0" fontAlgn="base" hangingPunct="0">
              <a:buNone/>
            </a:pPr>
            <a:r>
              <a:rPr lang="sv-SE" sz="1600" dirty="0"/>
              <a:t>1 - Data från ofullständiga fallrapporter och/eller in vitro-studier.</a:t>
            </a:r>
          </a:p>
          <a:p>
            <a:pPr marL="0" indent="0" eaLnBrk="0" fontAlgn="base" hangingPunct="0">
              <a:buNone/>
            </a:pPr>
            <a:r>
              <a:rPr lang="sv-SE" sz="1600" dirty="0"/>
              <a:t>2 - Data från väldokumenterade fallrapporter.</a:t>
            </a:r>
          </a:p>
          <a:p>
            <a:pPr marL="0" indent="0" eaLnBrk="0" fontAlgn="base" hangingPunct="0">
              <a:buNone/>
            </a:pPr>
            <a:r>
              <a:rPr lang="sv-SE" sz="1600" dirty="0"/>
              <a:t>3 - Data från studier på friska försökspersoner och/eller pilotstudier på patienter.</a:t>
            </a:r>
          </a:p>
          <a:p>
            <a:pPr marL="0" indent="0" eaLnBrk="0" fontAlgn="base" hangingPunct="0">
              <a:buNone/>
            </a:pPr>
            <a:r>
              <a:rPr lang="sv-SE" sz="1600" dirty="0"/>
              <a:t>4 - Data från kontrollerade studier på relevant patientpopulation.</a:t>
            </a:r>
          </a:p>
          <a:p>
            <a:endParaRPr lang="sv-SE" sz="1600"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4509120"/>
            <a:ext cx="1783145" cy="1883097"/>
          </a:xfrm>
          <a:prstGeom prst="rect">
            <a:avLst/>
          </a:prstGeom>
        </p:spPr>
      </p:pic>
    </p:spTree>
    <p:extLst>
      <p:ext uri="{BB962C8B-B14F-4D97-AF65-F5344CB8AC3E}">
        <p14:creationId xmlns:p14="http://schemas.microsoft.com/office/powerpoint/2010/main" val="3847786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04785" y="1196752"/>
            <a:ext cx="6679582" cy="1152128"/>
          </a:xfrm>
        </p:spPr>
        <p:txBody>
          <a:bodyPr>
            <a:noAutofit/>
          </a:bodyPr>
          <a:lstStyle/>
          <a:p>
            <a:r>
              <a:rPr lang="sv-SE" dirty="0"/>
              <a:t>Janusmed fosterpåverkan klassificering</a:t>
            </a:r>
          </a:p>
        </p:txBody>
      </p:sp>
      <p:sp>
        <p:nvSpPr>
          <p:cNvPr id="3" name="Platshållare för innehåll 2"/>
          <p:cNvSpPr>
            <a:spLocks noGrp="1"/>
          </p:cNvSpPr>
          <p:nvPr>
            <p:ph sz="quarter" idx="16"/>
          </p:nvPr>
        </p:nvSpPr>
        <p:spPr>
          <a:xfrm>
            <a:off x="1276793" y="2717922"/>
            <a:ext cx="6535565" cy="3582398"/>
          </a:xfrm>
        </p:spPr>
        <p:txBody>
          <a:bodyPr>
            <a:noAutofit/>
          </a:bodyPr>
          <a:lstStyle/>
          <a:p>
            <a:pPr marL="257175" indent="-257175">
              <a:buFont typeface="+mj-lt"/>
              <a:buAutoNum type="arabicPeriod"/>
            </a:pPr>
            <a:r>
              <a:rPr lang="sv-SE" sz="2000" dirty="0"/>
              <a:t>Läkemedlet kan användas under graviditet </a:t>
            </a:r>
            <a:r>
              <a:rPr lang="sv-SE" sz="2000" b="1" dirty="0"/>
              <a:t>utan ökad risk </a:t>
            </a:r>
            <a:r>
              <a:rPr lang="sv-SE" sz="2000" dirty="0"/>
              <a:t>för fostret</a:t>
            </a:r>
          </a:p>
          <a:p>
            <a:pPr marL="457200" indent="-457200">
              <a:buFont typeface="+mj-lt"/>
              <a:buAutoNum type="arabicPeriod"/>
            </a:pPr>
            <a:endParaRPr lang="sv-SE" sz="2000" dirty="0"/>
          </a:p>
          <a:p>
            <a:pPr marL="257175" indent="-257175">
              <a:buFont typeface="+mj-lt"/>
              <a:buAutoNum type="arabicPeriod"/>
            </a:pPr>
            <a:r>
              <a:rPr lang="sv-SE" sz="2000" dirty="0"/>
              <a:t>Det finns </a:t>
            </a:r>
            <a:r>
              <a:rPr lang="sv-SE" sz="2000" b="1" dirty="0"/>
              <a:t>viktig information </a:t>
            </a:r>
            <a:r>
              <a:rPr lang="sv-SE" sz="2000" dirty="0"/>
              <a:t>att ta del av om det här läkemedlet under graviditet.</a:t>
            </a:r>
          </a:p>
          <a:p>
            <a:pPr marL="457200" indent="-457200">
              <a:buFont typeface="+mj-lt"/>
              <a:buAutoNum type="arabicPeriod"/>
            </a:pPr>
            <a:endParaRPr lang="sv-SE" sz="2000" dirty="0"/>
          </a:p>
          <a:p>
            <a:pPr marL="257175" indent="-257175">
              <a:buFont typeface="+mj-lt"/>
              <a:buAutoNum type="arabicPeriod"/>
            </a:pPr>
            <a:r>
              <a:rPr lang="sv-SE" sz="2000" dirty="0"/>
              <a:t>Läkemedlet</a:t>
            </a:r>
            <a:r>
              <a:rPr lang="sv-SE" sz="2000" b="1" dirty="0"/>
              <a:t> </a:t>
            </a:r>
            <a:r>
              <a:rPr lang="sv-SE" sz="2000" dirty="0"/>
              <a:t>kan eller misstänks kunna medföra betydande </a:t>
            </a:r>
            <a:r>
              <a:rPr lang="sv-SE" sz="2000" b="1" dirty="0"/>
              <a:t>risker för fostret </a:t>
            </a:r>
            <a:r>
              <a:rPr lang="sv-SE" sz="2000" dirty="0"/>
              <a:t>vid användning under graviditet.</a:t>
            </a:r>
          </a:p>
        </p:txBody>
      </p:sp>
    </p:spTree>
    <p:extLst>
      <p:ext uri="{BB962C8B-B14F-4D97-AF65-F5344CB8AC3E}">
        <p14:creationId xmlns:p14="http://schemas.microsoft.com/office/powerpoint/2010/main" val="473758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38225" y="1052736"/>
            <a:ext cx="7067549" cy="638909"/>
          </a:xfrm>
        </p:spPr>
        <p:txBody>
          <a:bodyPr>
            <a:noAutofit/>
          </a:bodyPr>
          <a:lstStyle/>
          <a:p>
            <a:r>
              <a:rPr lang="sv-SE" dirty="0"/>
              <a:t>Janusmed amning klassificering</a:t>
            </a:r>
          </a:p>
        </p:txBody>
      </p:sp>
      <p:sp>
        <p:nvSpPr>
          <p:cNvPr id="3" name="Platshållare för innehåll 2"/>
          <p:cNvSpPr>
            <a:spLocks noGrp="1"/>
          </p:cNvSpPr>
          <p:nvPr>
            <p:ph sz="quarter" idx="16"/>
          </p:nvPr>
        </p:nvSpPr>
        <p:spPr>
          <a:xfrm>
            <a:off x="1187624" y="2060848"/>
            <a:ext cx="6336704" cy="4248472"/>
          </a:xfrm>
        </p:spPr>
        <p:txBody>
          <a:bodyPr>
            <a:noAutofit/>
          </a:bodyPr>
          <a:lstStyle/>
          <a:p>
            <a:pPr marL="342900" indent="-342900" eaLnBrk="0" fontAlgn="base" hangingPunct="0">
              <a:buFont typeface="+mj-lt"/>
              <a:buAutoNum type="arabicPeriod"/>
            </a:pPr>
            <a:r>
              <a:rPr lang="sv-SE" sz="1800" b="1" dirty="0"/>
              <a:t>Förenligt</a:t>
            </a:r>
            <a:r>
              <a:rPr lang="sv-SE" sz="1800" dirty="0"/>
              <a:t> med amning</a:t>
            </a:r>
          </a:p>
          <a:p>
            <a:pPr marL="257175" indent="-257175" eaLnBrk="0" fontAlgn="base" hangingPunct="0">
              <a:buFont typeface="+mj-lt"/>
              <a:buAutoNum type="arabicPeriod"/>
            </a:pPr>
            <a:r>
              <a:rPr lang="sv-SE" sz="1800" dirty="0"/>
              <a:t>Särskilda överväganden och/eller </a:t>
            </a:r>
            <a:r>
              <a:rPr lang="sv-SE" sz="1800" b="1" dirty="0"/>
              <a:t>med förbehåll</a:t>
            </a:r>
          </a:p>
          <a:p>
            <a:pPr marL="257175" indent="-257175" eaLnBrk="0" fontAlgn="base" hangingPunct="0">
              <a:buFont typeface="+mj-lt"/>
              <a:buAutoNum type="arabicPeriod"/>
            </a:pPr>
            <a:r>
              <a:rPr lang="sv-SE" sz="1800" dirty="0"/>
              <a:t>Amning </a:t>
            </a:r>
            <a:r>
              <a:rPr lang="sv-SE" sz="1800" b="1" dirty="0"/>
              <a:t>avrådes</a:t>
            </a:r>
          </a:p>
          <a:p>
            <a:pPr marL="0" indent="0" eaLnBrk="0" fontAlgn="base" hangingPunct="0">
              <a:buNone/>
            </a:pPr>
            <a:r>
              <a:rPr lang="sv-SE" sz="1800" b="1" dirty="0"/>
              <a:t>Dokumentationens art</a:t>
            </a:r>
          </a:p>
          <a:p>
            <a:pPr marL="0" indent="0" eaLnBrk="0" fontAlgn="base" hangingPunct="0">
              <a:buNone/>
            </a:pPr>
            <a:r>
              <a:rPr lang="sv-SE" sz="1800" b="1" dirty="0"/>
              <a:t>0. </a:t>
            </a:r>
            <a:r>
              <a:rPr lang="sv-SE" sz="1800" dirty="0"/>
              <a:t>Klinisk dokumentation saknas. I vissa fall kan ett ställningstagande baseras på fysikaliska/kemiska egenskaper hos läkemedlet eller på en jämförelse med likartade läkemedel. </a:t>
            </a:r>
          </a:p>
          <a:p>
            <a:pPr marL="0" indent="0" eaLnBrk="0" fontAlgn="base" hangingPunct="0">
              <a:buNone/>
            </a:pPr>
            <a:r>
              <a:rPr lang="sv-SE" sz="1800" b="1" dirty="0"/>
              <a:t>1.  </a:t>
            </a:r>
            <a:r>
              <a:rPr lang="sv-SE" sz="1800" dirty="0"/>
              <a:t>Enstaka fallrapporter, opublicerad data eller tveksamma studier. </a:t>
            </a:r>
          </a:p>
          <a:p>
            <a:pPr marL="0" indent="0" eaLnBrk="0" fontAlgn="base" hangingPunct="0">
              <a:buNone/>
            </a:pPr>
            <a:r>
              <a:rPr lang="sv-SE" sz="1800" b="1" dirty="0"/>
              <a:t>2</a:t>
            </a:r>
            <a:r>
              <a:rPr lang="sv-SE" sz="1800" dirty="0"/>
              <a:t>. Studier på transport till bröstmjölk och/eller studier på plasmakoncentration hos ammande barn/effekt på ammande barn.</a:t>
            </a:r>
          </a:p>
        </p:txBody>
      </p:sp>
    </p:spTree>
    <p:extLst>
      <p:ext uri="{BB962C8B-B14F-4D97-AF65-F5344CB8AC3E}">
        <p14:creationId xmlns:p14="http://schemas.microsoft.com/office/powerpoint/2010/main" val="202293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Recepthanteringens utveckling</a:t>
            </a:r>
          </a:p>
        </p:txBody>
      </p:sp>
      <p:sp>
        <p:nvSpPr>
          <p:cNvPr id="5" name="Platshållare för innehåll 4"/>
          <p:cNvSpPr>
            <a:spLocks noGrp="1"/>
          </p:cNvSpPr>
          <p:nvPr>
            <p:ph sz="quarter" idx="16"/>
          </p:nvPr>
        </p:nvSpPr>
        <p:spPr/>
        <p:txBody>
          <a:bodyPr>
            <a:normAutofit/>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Elektroniska recept etablerades i början av 2000-talet</a:t>
            </a:r>
          </a:p>
          <a:p>
            <a:pPr marL="342900" indent="-342900">
              <a:buFont typeface="Arial" panose="020B0604020202020204" pitchFamily="34" charset="0"/>
              <a:buChar char="•"/>
            </a:pPr>
            <a:r>
              <a:rPr lang="sv-SE" dirty="0"/>
              <a:t>Läkemedelsförteckningen, 2005</a:t>
            </a:r>
          </a:p>
          <a:p>
            <a:pPr marL="342900" indent="-342900">
              <a:buFont typeface="Arial" panose="020B0604020202020204" pitchFamily="34" charset="0"/>
              <a:buChar char="•"/>
            </a:pPr>
            <a:r>
              <a:rPr lang="sv-SE" dirty="0"/>
              <a:t>Receptdepån, 2006</a:t>
            </a:r>
          </a:p>
          <a:p>
            <a:pPr marL="342900" indent="-342900">
              <a:buFont typeface="Arial" panose="020B0604020202020204" pitchFamily="34" charset="0"/>
              <a:buChar char="•"/>
            </a:pPr>
            <a:r>
              <a:rPr lang="sv-SE" dirty="0"/>
              <a:t>Elektroniskt expertstöd, 2009</a:t>
            </a:r>
          </a:p>
          <a:p>
            <a:pPr marL="342900" indent="-342900">
              <a:buFont typeface="Arial" panose="020B0604020202020204" pitchFamily="34" charset="0"/>
              <a:buChar char="•"/>
            </a:pPr>
            <a:r>
              <a:rPr lang="sv-SE" dirty="0"/>
              <a:t>Nationella läkemedelslistan 2021</a:t>
            </a:r>
          </a:p>
          <a:p>
            <a:pPr marL="342900" indent="-342900">
              <a:buFont typeface="Arial" panose="020B0604020202020204" pitchFamily="34" charset="0"/>
              <a:buChar char="•"/>
            </a:pPr>
            <a:endParaRPr lang="sv-SE" dirty="0"/>
          </a:p>
          <a:p>
            <a:pPr marL="0" indent="0">
              <a:buNone/>
            </a:pPr>
            <a:r>
              <a:rPr lang="sv-SE" dirty="0"/>
              <a:t>		Möjliggör tid för kund!</a:t>
            </a:r>
          </a:p>
          <a:p>
            <a:pPr>
              <a:buFont typeface="Arial" pitchFamily="34" charset="0"/>
              <a:buChar char="•"/>
            </a:pPr>
            <a:endParaRPr lang="sv-SE" dirty="0"/>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237888"/>
            <a:ext cx="2691502" cy="1923432"/>
          </a:xfrm>
          <a:prstGeom prst="rect">
            <a:avLst/>
          </a:prstGeom>
        </p:spPr>
      </p:pic>
      <p:sp>
        <p:nvSpPr>
          <p:cNvPr id="4" name="Höger 3"/>
          <p:cNvSpPr/>
          <p:nvPr/>
        </p:nvSpPr>
        <p:spPr>
          <a:xfrm>
            <a:off x="1259632" y="4957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520216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p:txBody>
          <a:bodyPr/>
          <a:lstStyle/>
          <a:p>
            <a:r>
              <a:rPr lang="sv-SE" dirty="0"/>
              <a:t>Kvalitetssäkring av innehåll</a:t>
            </a:r>
          </a:p>
        </p:txBody>
      </p:sp>
      <p:sp>
        <p:nvSpPr>
          <p:cNvPr id="17411" name="Platshållare för innehåll 2"/>
          <p:cNvSpPr>
            <a:spLocks noGrp="1"/>
          </p:cNvSpPr>
          <p:nvPr>
            <p:ph sz="quarter" idx="16"/>
          </p:nvPr>
        </p:nvSpPr>
        <p:spPr>
          <a:xfrm>
            <a:off x="646113" y="2060848"/>
            <a:ext cx="6529387" cy="4032448"/>
          </a:xfrm>
        </p:spPr>
        <p:txBody>
          <a:bodyPr>
            <a:normAutofit/>
          </a:bodyPr>
          <a:lstStyle/>
          <a:p>
            <a:pPr marL="0" indent="0">
              <a:buNone/>
            </a:pPr>
            <a:endParaRPr lang="sv-SE" dirty="0"/>
          </a:p>
          <a:p>
            <a:pPr marL="285750" indent="-285750">
              <a:buFont typeface="Arial" pitchFamily="34" charset="0"/>
              <a:buChar char="•"/>
            </a:pPr>
            <a:r>
              <a:rPr lang="sv-SE" dirty="0"/>
              <a:t>Kliniska expertgrupper kvalitetssäkrar och ansvarar för innehållet i EES. </a:t>
            </a:r>
          </a:p>
          <a:p>
            <a:pPr marL="285750" indent="-285750">
              <a:buFont typeface="Arial" pitchFamily="34" charset="0"/>
              <a:buChar char="•"/>
            </a:pPr>
            <a:r>
              <a:rPr lang="sv-SE" dirty="0"/>
              <a:t>Kontinuerlig uppdatering – både av nya läkemedel och kliniska regler i databasen.</a:t>
            </a:r>
          </a:p>
          <a:p>
            <a:pPr marL="285750" indent="-285750">
              <a:buFont typeface="Arial" pitchFamily="34" charset="0"/>
              <a:buChar char="•"/>
            </a:pPr>
            <a:r>
              <a:rPr lang="sv-SE" dirty="0"/>
              <a:t>Evidensbaserade regler grundar sig på vetenskaplig och myndighetsinformation.</a:t>
            </a:r>
          </a:p>
          <a:p>
            <a:pPr marL="285750" indent="-285750">
              <a:buFont typeface="Arial" pitchFamily="34" charset="0"/>
              <a:buChar char="•"/>
            </a:pPr>
            <a:r>
              <a:rPr lang="sv-SE" dirty="0"/>
              <a:t>Användarkommentarer – bidrar till ökad kvalitet.</a:t>
            </a:r>
          </a:p>
          <a:p>
            <a:pPr marL="0" indent="0">
              <a:buNone/>
            </a:pPr>
            <a:endParaRPr lang="sv-SE" dirty="0"/>
          </a:p>
          <a:p>
            <a:endParaRPr lang="sv-SE" dirty="0"/>
          </a:p>
        </p:txBody>
      </p:sp>
    </p:spTree>
    <p:extLst>
      <p:ext uri="{BB962C8B-B14F-4D97-AF65-F5344CB8AC3E}">
        <p14:creationId xmlns:p14="http://schemas.microsoft.com/office/powerpoint/2010/main" val="3596480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Möjligheter med EES</a:t>
            </a:r>
          </a:p>
        </p:txBody>
      </p:sp>
      <p:sp>
        <p:nvSpPr>
          <p:cNvPr id="3" name="Platshållare för innehåll 2"/>
          <p:cNvSpPr>
            <a:spLocks noGrp="1"/>
          </p:cNvSpPr>
          <p:nvPr>
            <p:ph sz="quarter" idx="16"/>
          </p:nvPr>
        </p:nvSpPr>
        <p:spPr>
          <a:xfrm>
            <a:off x="646113" y="1052736"/>
            <a:ext cx="6529387" cy="5040560"/>
          </a:xfrm>
        </p:spPr>
        <p:txBody>
          <a:bodyPr>
            <a:noAutofit/>
          </a:bodyPr>
          <a:lstStyle/>
          <a:p>
            <a:pPr marL="0" indent="0">
              <a:buNone/>
            </a:pPr>
            <a:endParaRPr lang="sv-SE" sz="2000" b="1" dirty="0"/>
          </a:p>
          <a:p>
            <a:pPr marL="0" indent="0">
              <a:buNone/>
            </a:pPr>
            <a:endParaRPr lang="sv-SE" sz="2000" b="1" dirty="0"/>
          </a:p>
          <a:p>
            <a:pPr marL="0" indent="0">
              <a:buNone/>
            </a:pPr>
            <a:r>
              <a:rPr lang="sv-SE" sz="2000" b="1" dirty="0"/>
              <a:t>Kvalitetssäkring - stöd i lämplighetskontroll</a:t>
            </a:r>
          </a:p>
          <a:p>
            <a:pPr lvl="1"/>
            <a:r>
              <a:rPr lang="sv-SE" sz="1800" dirty="0"/>
              <a:t>Systematiskt analys</a:t>
            </a:r>
          </a:p>
          <a:p>
            <a:pPr lvl="1"/>
            <a:r>
              <a:rPr lang="sv-SE" sz="1800" dirty="0"/>
              <a:t>Stöd av dos och helhet </a:t>
            </a:r>
          </a:p>
          <a:p>
            <a:pPr lvl="1"/>
            <a:r>
              <a:rPr lang="sv-SE" sz="1800" dirty="0"/>
              <a:t>Specifikt stöd kring barn och äldre</a:t>
            </a:r>
          </a:p>
          <a:p>
            <a:pPr marL="0" indent="0">
              <a:buNone/>
            </a:pPr>
            <a:endParaRPr lang="sv-SE" sz="2000" b="1" dirty="0"/>
          </a:p>
          <a:p>
            <a:pPr marL="0" indent="0">
              <a:buNone/>
            </a:pPr>
            <a:r>
              <a:rPr lang="sv-SE" sz="2000" b="1" dirty="0"/>
              <a:t>Ökad nöjdhet hos både kund och farmaceut</a:t>
            </a:r>
          </a:p>
          <a:p>
            <a:pPr lvl="1"/>
            <a:r>
              <a:rPr lang="sv-SE" sz="1800" dirty="0"/>
              <a:t>Skapar möjlighet till bättre kunddialog och rådgivning</a:t>
            </a:r>
          </a:p>
          <a:p>
            <a:pPr lvl="1"/>
            <a:r>
              <a:rPr lang="sv-SE" sz="1800" dirty="0"/>
              <a:t>Medför att farmaceutisk kompetens efterfrågas</a:t>
            </a:r>
          </a:p>
          <a:p>
            <a:pPr lvl="1"/>
            <a:r>
              <a:rPr lang="sv-SE" sz="1800" dirty="0"/>
              <a:t>Minskar risk för upprepning</a:t>
            </a:r>
          </a:p>
          <a:p>
            <a:endParaRPr lang="sv-SE" sz="1800" dirty="0"/>
          </a:p>
          <a:p>
            <a:endParaRPr lang="sv-SE" sz="1800" dirty="0"/>
          </a:p>
        </p:txBody>
      </p:sp>
    </p:spTree>
    <p:extLst>
      <p:ext uri="{BB962C8B-B14F-4D97-AF65-F5344CB8AC3E}">
        <p14:creationId xmlns:p14="http://schemas.microsoft.com/office/powerpoint/2010/main" val="137014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a:t>
            </a:r>
          </a:p>
        </p:txBody>
      </p:sp>
      <p:sp>
        <p:nvSpPr>
          <p:cNvPr id="3" name="Platshållare för innehåll 2"/>
          <p:cNvSpPr>
            <a:spLocks noGrp="1"/>
          </p:cNvSpPr>
          <p:nvPr>
            <p:ph sz="quarter" idx="16"/>
          </p:nvPr>
        </p:nvSpPr>
        <p:spPr/>
        <p:txBody>
          <a:bodyPr/>
          <a:lstStyle/>
          <a:p>
            <a:pPr marL="0" indent="0">
              <a:buNone/>
            </a:pPr>
            <a:endParaRPr lang="sv-SE" sz="2400" dirty="0"/>
          </a:p>
          <a:p>
            <a:pPr marL="0" indent="0">
              <a:buNone/>
            </a:pPr>
            <a:r>
              <a:rPr lang="sv-SE" sz="2400" dirty="0"/>
              <a:t>EES stödjer farmaceutens arbete för en förbättrad läkemedelsanvändning och ökad patientsäkerhet!</a:t>
            </a:r>
          </a:p>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9887" y="3212976"/>
            <a:ext cx="2148051" cy="2322077"/>
          </a:xfrm>
          <a:prstGeom prst="rect">
            <a:avLst/>
          </a:prstGeom>
        </p:spPr>
      </p:pic>
    </p:spTree>
    <p:extLst>
      <p:ext uri="{BB962C8B-B14F-4D97-AF65-F5344CB8AC3E}">
        <p14:creationId xmlns:p14="http://schemas.microsoft.com/office/powerpoint/2010/main" val="2674002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Tack</a:t>
            </a:r>
          </a:p>
        </p:txBody>
      </p:sp>
    </p:spTree>
    <p:extLst>
      <p:ext uri="{BB962C8B-B14F-4D97-AF65-F5344CB8AC3E}">
        <p14:creationId xmlns:p14="http://schemas.microsoft.com/office/powerpoint/2010/main" val="272263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5D4E0B-2D70-4B23-BBCE-43196FD1E98F}"/>
              </a:ext>
            </a:extLst>
          </p:cNvPr>
          <p:cNvSpPr>
            <a:spLocks noGrp="1"/>
          </p:cNvSpPr>
          <p:nvPr>
            <p:ph type="title"/>
          </p:nvPr>
        </p:nvSpPr>
        <p:spPr>
          <a:xfrm>
            <a:off x="646113" y="989891"/>
            <a:ext cx="7797042" cy="1070957"/>
          </a:xfrm>
        </p:spPr>
        <p:txBody>
          <a:bodyPr/>
          <a:lstStyle/>
          <a:p>
            <a:r>
              <a:rPr lang="sv-SE" dirty="0"/>
              <a:t>Farmaceutens skyldigheter enligt Läkemedelverkets föreskrifter </a:t>
            </a:r>
          </a:p>
        </p:txBody>
      </p:sp>
      <p:sp>
        <p:nvSpPr>
          <p:cNvPr id="3" name="Platshållare för innehåll 2">
            <a:extLst>
              <a:ext uri="{FF2B5EF4-FFF2-40B4-BE49-F238E27FC236}">
                <a16:creationId xmlns:a16="http://schemas.microsoft.com/office/drawing/2014/main" id="{DBE27557-66DB-49A4-9129-882C905B6510}"/>
              </a:ext>
            </a:extLst>
          </p:cNvPr>
          <p:cNvSpPr>
            <a:spLocks noGrp="1"/>
          </p:cNvSpPr>
          <p:nvPr>
            <p:ph sz="quarter" idx="16"/>
          </p:nvPr>
        </p:nvSpPr>
        <p:spPr>
          <a:xfrm>
            <a:off x="700844" y="2204864"/>
            <a:ext cx="7742311" cy="4032448"/>
          </a:xfrm>
        </p:spPr>
        <p:txBody>
          <a:bodyPr/>
          <a:lstStyle/>
          <a:p>
            <a:pPr marL="0" indent="0">
              <a:buNone/>
            </a:pPr>
            <a:r>
              <a:rPr lang="sv-SE" dirty="0"/>
              <a:t>Vid utlämnande av läkemedel ska farmaceuten bland annat kontrollera och bedöma: </a:t>
            </a:r>
          </a:p>
          <a:p>
            <a:pPr marL="342900" indent="-342900"/>
            <a:r>
              <a:rPr lang="sv-SE" dirty="0"/>
              <a:t>att det/de läkemedel som ska expedieras, är lämpliga för den aktuella patienten samt för den avsedda behandlingen. </a:t>
            </a:r>
          </a:p>
          <a:p>
            <a:pPr marL="342900" indent="-342900"/>
            <a:r>
              <a:rPr lang="sv-SE" dirty="0"/>
              <a:t>att styrka, dos, läkemedelsform och förpackning är lämpliga i det enskilda fallet. </a:t>
            </a:r>
          </a:p>
          <a:p>
            <a:pPr marL="342900" indent="-342900"/>
            <a:r>
              <a:rPr lang="sv-SE" dirty="0"/>
              <a:t>risken för interaktion mellan läkemedlen och om det finns risk för dubbelexpediering.</a:t>
            </a:r>
          </a:p>
          <a:p>
            <a:pPr marL="0" indent="0">
              <a:buNone/>
            </a:pPr>
            <a:r>
              <a:rPr lang="sv-SE" sz="2000" i="1" dirty="0"/>
              <a:t>Patientens samtliga recept i elektronisk form, både aktuella recept och tidigare expedierade recept ska beaktas</a:t>
            </a:r>
          </a:p>
          <a:p>
            <a:pPr marL="0" indent="0">
              <a:buNone/>
            </a:pPr>
            <a:r>
              <a:rPr lang="sv-SE" dirty="0"/>
              <a:t>EES kan ge farmaceuten stöd i lämplighetsbedömningen.</a:t>
            </a:r>
          </a:p>
          <a:p>
            <a:pPr marL="0" indent="0">
              <a:buNone/>
            </a:pPr>
            <a:endParaRPr lang="sv-SE" dirty="0"/>
          </a:p>
        </p:txBody>
      </p:sp>
    </p:spTree>
    <p:extLst>
      <p:ext uri="{BB962C8B-B14F-4D97-AF65-F5344CB8AC3E}">
        <p14:creationId xmlns:p14="http://schemas.microsoft.com/office/powerpoint/2010/main" val="297689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1" y="989891"/>
            <a:ext cx="7102102" cy="1070957"/>
          </a:xfrm>
        </p:spPr>
        <p:txBody>
          <a:bodyPr/>
          <a:lstStyle/>
          <a:p>
            <a:pPr eaLnBrk="1" hangingPunct="1"/>
            <a:r>
              <a:rPr lang="sv-SE" dirty="0"/>
              <a:t>Vad är Elektroniskt expertstöd (EES)?</a:t>
            </a:r>
          </a:p>
        </p:txBody>
      </p:sp>
      <p:grpSp>
        <p:nvGrpSpPr>
          <p:cNvPr id="4" name="Grupp 3">
            <a:extLst>
              <a:ext uri="{FF2B5EF4-FFF2-40B4-BE49-F238E27FC236}">
                <a16:creationId xmlns:a16="http://schemas.microsoft.com/office/drawing/2014/main" id="{745D7B7D-2895-4EBC-8FDC-FF59D558320F}"/>
              </a:ext>
            </a:extLst>
          </p:cNvPr>
          <p:cNvGrpSpPr/>
          <p:nvPr/>
        </p:nvGrpSpPr>
        <p:grpSpPr>
          <a:xfrm>
            <a:off x="539552" y="2204864"/>
            <a:ext cx="8424936" cy="3662146"/>
            <a:chOff x="539552" y="2204864"/>
            <a:chExt cx="8424936" cy="3662146"/>
          </a:xfrm>
        </p:grpSpPr>
        <p:pic>
          <p:nvPicPr>
            <p:cNvPr id="3" name="Bildobjekt 2" descr="flödesschem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552" y="2204864"/>
              <a:ext cx="8424936" cy="3662146"/>
            </a:xfrm>
            <a:prstGeom prst="rect">
              <a:avLst/>
            </a:prstGeom>
          </p:spPr>
        </p:pic>
        <p:grpSp>
          <p:nvGrpSpPr>
            <p:cNvPr id="2" name="Grupp 1">
              <a:extLst>
                <a:ext uri="{FF2B5EF4-FFF2-40B4-BE49-F238E27FC236}">
                  <a16:creationId xmlns:a16="http://schemas.microsoft.com/office/drawing/2014/main" id="{EFDF7D3C-9DC7-4A07-BD4B-BF7DD5FA977C}"/>
                </a:ext>
              </a:extLst>
            </p:cNvPr>
            <p:cNvGrpSpPr/>
            <p:nvPr/>
          </p:nvGrpSpPr>
          <p:grpSpPr>
            <a:xfrm>
              <a:off x="611560" y="2693773"/>
              <a:ext cx="7952669" cy="2715791"/>
              <a:chOff x="611560" y="2788124"/>
              <a:chExt cx="7952669" cy="2621440"/>
            </a:xfrm>
          </p:grpSpPr>
          <p:sp>
            <p:nvSpPr>
              <p:cNvPr id="7174" name="textruta 19"/>
              <p:cNvSpPr txBox="1">
                <a:spLocks noChangeArrowheads="1"/>
              </p:cNvSpPr>
              <p:nvPr/>
            </p:nvSpPr>
            <p:spPr bwMode="auto">
              <a:xfrm>
                <a:off x="1628633" y="2788124"/>
                <a:ext cx="2808313" cy="338554"/>
              </a:xfrm>
              <a:prstGeom prst="rect">
                <a:avLst/>
              </a:prstGeom>
              <a:noFill/>
              <a:ln w="9525">
                <a:noFill/>
                <a:miter lim="800000"/>
                <a:headEnd/>
                <a:tailEnd/>
              </a:ln>
            </p:spPr>
            <p:txBody>
              <a:bodyPr wrap="square">
                <a:spAutoFit/>
              </a:bodyPr>
              <a:lstStyle/>
              <a:p>
                <a:pPr algn="ctr">
                  <a:spcBef>
                    <a:spcPct val="10000"/>
                  </a:spcBef>
                </a:pPr>
                <a:r>
                  <a:rPr lang="sv-SE" sz="1600" b="1" dirty="0">
                    <a:solidFill>
                      <a:srgbClr val="000000"/>
                    </a:solidFill>
                    <a:latin typeface="Arial"/>
                    <a:cs typeface="Arial"/>
                  </a:rPr>
                  <a:t>Klinisk regel databas</a:t>
                </a:r>
              </a:p>
            </p:txBody>
          </p:sp>
          <p:sp>
            <p:nvSpPr>
              <p:cNvPr id="7184" name="Text Box 9"/>
              <p:cNvSpPr txBox="1">
                <a:spLocks noChangeArrowheads="1"/>
              </p:cNvSpPr>
              <p:nvPr/>
            </p:nvSpPr>
            <p:spPr bwMode="auto">
              <a:xfrm>
                <a:off x="2705886" y="4589512"/>
                <a:ext cx="1026870" cy="792122"/>
              </a:xfrm>
              <a:prstGeom prst="rect">
                <a:avLst/>
              </a:prstGeom>
              <a:noFill/>
              <a:ln w="9525" algn="ctr">
                <a:noFill/>
                <a:miter lim="800000"/>
                <a:headEnd/>
                <a:tailEnd/>
              </a:ln>
            </p:spPr>
            <p:txBody>
              <a:bodyPr lIns="72000" tIns="36000" rIns="72000" bIns="36000" anchor="ctr"/>
              <a:lstStyle/>
              <a:p>
                <a:pPr algn="ctr"/>
                <a:r>
                  <a:rPr lang="sv-SE" sz="1600" b="1" dirty="0">
                    <a:solidFill>
                      <a:srgbClr val="000000"/>
                    </a:solidFill>
                    <a:latin typeface="Arial"/>
                    <a:cs typeface="Arial"/>
                  </a:rPr>
                  <a:t>EES</a:t>
                </a:r>
              </a:p>
            </p:txBody>
          </p:sp>
          <p:sp>
            <p:nvSpPr>
              <p:cNvPr id="7182" name="Text Box 12"/>
              <p:cNvSpPr txBox="1">
                <a:spLocks noChangeArrowheads="1"/>
              </p:cNvSpPr>
              <p:nvPr/>
            </p:nvSpPr>
            <p:spPr bwMode="auto">
              <a:xfrm>
                <a:off x="3976631" y="4737720"/>
                <a:ext cx="1121252" cy="468212"/>
              </a:xfrm>
              <a:prstGeom prst="rect">
                <a:avLst/>
              </a:prstGeom>
              <a:noFill/>
              <a:ln w="9525" algn="ctr">
                <a:noFill/>
                <a:miter lim="800000"/>
                <a:headEnd/>
                <a:tailEnd/>
              </a:ln>
            </p:spPr>
            <p:txBody>
              <a:bodyPr lIns="72000" tIns="36000" rIns="72000" bIns="36000" anchor="ctr"/>
              <a:lstStyle/>
              <a:p>
                <a:pPr algn="ctr"/>
                <a:br>
                  <a:rPr lang="sv-SE" sz="1600" b="1" dirty="0">
                    <a:solidFill>
                      <a:srgbClr val="000000"/>
                    </a:solidFill>
                    <a:latin typeface="Arial"/>
                    <a:cs typeface="Arial"/>
                  </a:rPr>
                </a:br>
                <a:r>
                  <a:rPr lang="sv-SE" sz="1600" b="1" dirty="0">
                    <a:solidFill>
                      <a:srgbClr val="000000"/>
                    </a:solidFill>
                    <a:latin typeface="Arial"/>
                    <a:cs typeface="Arial"/>
                  </a:rPr>
                  <a:t>Signal</a:t>
                </a:r>
              </a:p>
              <a:p>
                <a:pPr algn="ctr"/>
                <a:endParaRPr lang="sv-SE" sz="1600" b="1" dirty="0">
                  <a:solidFill>
                    <a:srgbClr val="000000"/>
                  </a:solidFill>
                  <a:latin typeface="Arial"/>
                  <a:cs typeface="Arial"/>
                </a:endParaRPr>
              </a:p>
            </p:txBody>
          </p:sp>
          <p:sp>
            <p:nvSpPr>
              <p:cNvPr id="7180" name="Text Box 15"/>
              <p:cNvSpPr txBox="1">
                <a:spLocks noChangeArrowheads="1"/>
              </p:cNvSpPr>
              <p:nvPr/>
            </p:nvSpPr>
            <p:spPr bwMode="auto">
              <a:xfrm>
                <a:off x="5073793" y="4490027"/>
                <a:ext cx="1410542" cy="919537"/>
              </a:xfrm>
              <a:prstGeom prst="rect">
                <a:avLst/>
              </a:prstGeom>
              <a:noFill/>
              <a:ln w="9525" algn="ctr">
                <a:noFill/>
                <a:miter lim="800000"/>
                <a:headEnd/>
                <a:tailEnd/>
              </a:ln>
            </p:spPr>
            <p:txBody>
              <a:bodyPr lIns="72000" tIns="36000" rIns="72000" bIns="36000" anchor="ctr"/>
              <a:lstStyle/>
              <a:p>
                <a:pPr algn="ctr">
                  <a:lnSpc>
                    <a:spcPts val="1300"/>
                  </a:lnSpc>
                </a:pPr>
                <a:r>
                  <a:rPr lang="sv-SE" sz="1300" b="1" dirty="0">
                    <a:solidFill>
                      <a:srgbClr val="000000"/>
                    </a:solidFill>
                    <a:latin typeface="Arial"/>
                    <a:cs typeface="Arial"/>
                  </a:rPr>
                  <a:t>Apotekare/</a:t>
                </a:r>
              </a:p>
              <a:p>
                <a:pPr algn="ctr">
                  <a:lnSpc>
                    <a:spcPts val="1300"/>
                  </a:lnSpc>
                </a:pPr>
                <a:r>
                  <a:rPr lang="sv-SE" sz="1300" b="1" dirty="0">
                    <a:solidFill>
                      <a:srgbClr val="000000"/>
                    </a:solidFill>
                    <a:latin typeface="Arial"/>
                    <a:cs typeface="Arial"/>
                  </a:rPr>
                  <a:t>receptarie bedömer </a:t>
                </a:r>
                <a:br>
                  <a:rPr lang="sv-SE" sz="1300" b="1" dirty="0">
                    <a:solidFill>
                      <a:srgbClr val="000000"/>
                    </a:solidFill>
                    <a:latin typeface="Arial"/>
                    <a:cs typeface="Arial"/>
                  </a:rPr>
                </a:br>
                <a:r>
                  <a:rPr lang="sv-SE" sz="1300" b="1" dirty="0">
                    <a:solidFill>
                      <a:srgbClr val="000000"/>
                    </a:solidFill>
                    <a:latin typeface="Arial"/>
                    <a:cs typeface="Arial"/>
                  </a:rPr>
                  <a:t>och åtgärdar</a:t>
                </a:r>
              </a:p>
            </p:txBody>
          </p:sp>
          <p:sp>
            <p:nvSpPr>
              <p:cNvPr id="7186" name="Text Box 6"/>
              <p:cNvSpPr txBox="1">
                <a:spLocks noChangeArrowheads="1"/>
              </p:cNvSpPr>
              <p:nvPr/>
            </p:nvSpPr>
            <p:spPr bwMode="auto">
              <a:xfrm>
                <a:off x="611560" y="4517633"/>
                <a:ext cx="1902197" cy="79212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lIns="72000" tIns="36000" rIns="72000" bIns="36000" anchor="ctr"/>
              <a:lstStyle/>
              <a:p>
                <a:pPr algn="ctr"/>
                <a:r>
                  <a:rPr lang="sv-SE" sz="1600" b="1" dirty="0">
                    <a:solidFill>
                      <a:srgbClr val="FFFFFF"/>
                    </a:solidFill>
                    <a:latin typeface="Arial"/>
                    <a:cs typeface="Arial"/>
                  </a:rPr>
                  <a:t>E-recept</a:t>
                </a:r>
              </a:p>
              <a:p>
                <a:pPr algn="ctr"/>
                <a:r>
                  <a:rPr lang="sv-SE" sz="1600" b="1" dirty="0">
                    <a:solidFill>
                      <a:srgbClr val="FFFFFF"/>
                    </a:solidFill>
                    <a:latin typeface="Arial"/>
                    <a:cs typeface="Arial"/>
                  </a:rPr>
                  <a:t>till Nationella läkemedelslistan</a:t>
                </a:r>
              </a:p>
            </p:txBody>
          </p:sp>
          <p:sp>
            <p:nvSpPr>
              <p:cNvPr id="13" name="Rektangel 12"/>
              <p:cNvSpPr/>
              <p:nvPr/>
            </p:nvSpPr>
            <p:spPr>
              <a:xfrm>
                <a:off x="6598807" y="4237020"/>
                <a:ext cx="1965422" cy="111825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1600"/>
                  </a:lnSpc>
                </a:pPr>
                <a:r>
                  <a:rPr lang="sv-SE" sz="1600" b="1" dirty="0">
                    <a:solidFill>
                      <a:schemeClr val="bg1"/>
                    </a:solidFill>
                    <a:latin typeface="Arial"/>
                    <a:cs typeface="Arial"/>
                  </a:rPr>
                  <a:t>Bättre läkemedels-användning </a:t>
                </a:r>
              </a:p>
              <a:p>
                <a:pPr algn="ctr">
                  <a:lnSpc>
                    <a:spcPts val="1600"/>
                  </a:lnSpc>
                </a:pPr>
                <a:r>
                  <a:rPr lang="sv-SE" sz="1600" b="1" dirty="0">
                    <a:solidFill>
                      <a:schemeClr val="bg1"/>
                    </a:solidFill>
                    <a:latin typeface="Arial"/>
                    <a:cs typeface="Arial"/>
                  </a:rPr>
                  <a:t>och ökad </a:t>
                </a:r>
                <a:br>
                  <a:rPr lang="sv-SE" sz="1600" b="1" dirty="0">
                    <a:solidFill>
                      <a:schemeClr val="bg1"/>
                    </a:solidFill>
                    <a:latin typeface="Arial"/>
                    <a:cs typeface="Arial"/>
                  </a:rPr>
                </a:br>
                <a:r>
                  <a:rPr lang="sv-SE" sz="1600" b="1" dirty="0">
                    <a:solidFill>
                      <a:schemeClr val="bg1"/>
                    </a:solidFill>
                    <a:latin typeface="Arial"/>
                    <a:cs typeface="Arial"/>
                  </a:rPr>
                  <a:t>patientsäkerhet</a:t>
                </a:r>
              </a:p>
            </p:txBody>
          </p:sp>
        </p:grpSp>
      </p:grpSp>
    </p:spTree>
    <p:extLst>
      <p:ext uri="{BB962C8B-B14F-4D97-AF65-F5344CB8AC3E}">
        <p14:creationId xmlns:p14="http://schemas.microsoft.com/office/powerpoint/2010/main" val="88924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xhörning 8"/>
          <p:cNvSpPr/>
          <p:nvPr/>
        </p:nvSpPr>
        <p:spPr>
          <a:xfrm>
            <a:off x="5260541" y="2997221"/>
            <a:ext cx="1584176" cy="1188170"/>
          </a:xfrm>
          <a:prstGeom prst="hexagon">
            <a:avLst>
              <a:gd name="adj" fmla="val 17039"/>
              <a:gd name="vf" fmla="val 1154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Arial" pitchFamily="34" charset="0"/>
                <a:cs typeface="Arial" pitchFamily="34" charset="0"/>
              </a:rPr>
              <a:t>Åtgärda och stäng signal</a:t>
            </a:r>
          </a:p>
        </p:txBody>
      </p:sp>
      <p:grpSp>
        <p:nvGrpSpPr>
          <p:cNvPr id="16" name="Grupp 15"/>
          <p:cNvGrpSpPr/>
          <p:nvPr/>
        </p:nvGrpSpPr>
        <p:grpSpPr>
          <a:xfrm>
            <a:off x="2699792" y="3051861"/>
            <a:ext cx="1872208" cy="1133530"/>
            <a:chOff x="4333781" y="4370604"/>
            <a:chExt cx="1872208" cy="1133530"/>
          </a:xfrm>
        </p:grpSpPr>
        <p:sp>
          <p:nvSpPr>
            <p:cNvPr id="10" name="Rundad rektangulär 9"/>
            <p:cNvSpPr/>
            <p:nvPr/>
          </p:nvSpPr>
          <p:spPr>
            <a:xfrm>
              <a:off x="4333781" y="4501932"/>
              <a:ext cx="1049664" cy="806672"/>
            </a:xfrm>
            <a:prstGeom prst="wedgeRoundRectCallout">
              <a:avLst>
                <a:gd name="adj1" fmla="val -22611"/>
                <a:gd name="adj2" fmla="val 80327"/>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Arial" pitchFamily="34" charset="0"/>
                  <a:cs typeface="Arial" pitchFamily="34" charset="0"/>
                </a:rPr>
                <a:t>?</a:t>
              </a:r>
            </a:p>
          </p:txBody>
        </p:sp>
        <p:sp>
          <p:nvSpPr>
            <p:cNvPr id="2" name="Rundad rektangulär 1"/>
            <p:cNvSpPr/>
            <p:nvPr/>
          </p:nvSpPr>
          <p:spPr>
            <a:xfrm>
              <a:off x="5087154" y="4370604"/>
              <a:ext cx="1118835" cy="1133530"/>
            </a:xfrm>
            <a:prstGeom prst="wedgeRoundRectCallout">
              <a:avLst>
                <a:gd name="adj1" fmla="val -91"/>
                <a:gd name="adj2" fmla="val 8000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Arial" pitchFamily="34" charset="0"/>
                  <a:cs typeface="Arial" pitchFamily="34" charset="0"/>
                </a:rPr>
                <a:t>!</a:t>
              </a:r>
            </a:p>
          </p:txBody>
        </p:sp>
      </p:grpSp>
      <p:grpSp>
        <p:nvGrpSpPr>
          <p:cNvPr id="17" name="Grupp 16"/>
          <p:cNvGrpSpPr/>
          <p:nvPr/>
        </p:nvGrpSpPr>
        <p:grpSpPr>
          <a:xfrm>
            <a:off x="611560" y="2549076"/>
            <a:ext cx="1330520" cy="1821064"/>
            <a:chOff x="3223166" y="2821138"/>
            <a:chExt cx="1330520" cy="1821064"/>
          </a:xfrm>
        </p:grpSpPr>
        <p:pic>
          <p:nvPicPr>
            <p:cNvPr id="1029" name="Picture 5" descr="C:\Users\wanrumar\AppData\Local\Microsoft\Windows\Temporary Internet Files\Content.IE5\9SWS4PMM\gettingstarted-concept-tap-and-hold-ges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166" y="2821138"/>
              <a:ext cx="915688" cy="13163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p:cNvSpPr txBox="1"/>
            <p:nvPr/>
          </p:nvSpPr>
          <p:spPr>
            <a:xfrm>
              <a:off x="3223166" y="4272870"/>
              <a:ext cx="1330520" cy="369332"/>
            </a:xfrm>
            <a:prstGeom prst="rect">
              <a:avLst/>
            </a:prstGeom>
            <a:noFill/>
          </p:spPr>
          <p:txBody>
            <a:bodyPr wrap="square" rtlCol="0">
              <a:spAutoFit/>
            </a:bodyPr>
            <a:lstStyle/>
            <a:p>
              <a:pPr algn="ctr"/>
              <a:r>
                <a:rPr lang="sv-SE" dirty="0">
                  <a:latin typeface="Arial" pitchFamily="34" charset="0"/>
                  <a:cs typeface="Arial" pitchFamily="34" charset="0"/>
                </a:rPr>
                <a:t>Starta EES</a:t>
              </a:r>
            </a:p>
          </p:txBody>
        </p:sp>
      </p:grpSp>
      <p:sp>
        <p:nvSpPr>
          <p:cNvPr id="5" name="Rubrik 4"/>
          <p:cNvSpPr>
            <a:spLocks noGrp="1"/>
          </p:cNvSpPr>
          <p:nvPr>
            <p:ph type="title"/>
          </p:nvPr>
        </p:nvSpPr>
        <p:spPr/>
        <p:txBody>
          <a:bodyPr>
            <a:normAutofit/>
          </a:bodyPr>
          <a:lstStyle/>
          <a:p>
            <a:r>
              <a:rPr lang="sv-SE" dirty="0"/>
              <a:t>Farmaceuten arbetar med EES</a:t>
            </a:r>
          </a:p>
        </p:txBody>
      </p:sp>
      <p:sp>
        <p:nvSpPr>
          <p:cNvPr id="3" name="Rektangel 2"/>
          <p:cNvSpPr/>
          <p:nvPr/>
        </p:nvSpPr>
        <p:spPr>
          <a:xfrm>
            <a:off x="2195736" y="2364410"/>
            <a:ext cx="2929007" cy="369332"/>
          </a:xfrm>
          <a:prstGeom prst="rect">
            <a:avLst/>
          </a:prstGeom>
        </p:spPr>
        <p:txBody>
          <a:bodyPr wrap="none">
            <a:spAutoFit/>
          </a:bodyPr>
          <a:lstStyle/>
          <a:p>
            <a:pPr algn="ctr"/>
            <a:r>
              <a:rPr lang="sv-SE" dirty="0">
                <a:latin typeface="Arial" pitchFamily="34" charset="0"/>
                <a:cs typeface="Arial" pitchFamily="34" charset="0"/>
              </a:rPr>
              <a:t>Dialog farmaceut och kund</a:t>
            </a:r>
          </a:p>
        </p:txBody>
      </p:sp>
    </p:spTree>
    <p:extLst>
      <p:ext uri="{BB962C8B-B14F-4D97-AF65-F5344CB8AC3E}">
        <p14:creationId xmlns:p14="http://schemas.microsoft.com/office/powerpoint/2010/main" val="295896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Kategorier</a:t>
            </a:r>
          </a:p>
        </p:txBody>
      </p:sp>
      <p:sp>
        <p:nvSpPr>
          <p:cNvPr id="6" name="Platshållare för innehåll 5"/>
          <p:cNvSpPr>
            <a:spLocks noGrp="1"/>
          </p:cNvSpPr>
          <p:nvPr>
            <p:ph sz="quarter" idx="16"/>
          </p:nvPr>
        </p:nvSpPr>
        <p:spPr/>
        <p:txBody>
          <a:bodyPr>
            <a:normAutofit/>
          </a:bodyPr>
          <a:lstStyle/>
          <a:p>
            <a:pPr indent="-285750">
              <a:buFont typeface="Arial" charset="0"/>
              <a:buChar char="•"/>
              <a:defRPr/>
            </a:pPr>
            <a:r>
              <a:rPr lang="sv-SE" sz="2200" kern="0" dirty="0"/>
              <a:t>Hög dos</a:t>
            </a:r>
          </a:p>
          <a:p>
            <a:pPr indent="-285750">
              <a:buFont typeface="Arial" charset="0"/>
              <a:buChar char="•"/>
              <a:defRPr/>
            </a:pPr>
            <a:r>
              <a:rPr lang="sv-SE" sz="2200" kern="0" dirty="0"/>
              <a:t>Barn</a:t>
            </a:r>
          </a:p>
          <a:p>
            <a:pPr marL="434250" lvl="3" indent="0">
              <a:buNone/>
              <a:defRPr/>
            </a:pPr>
            <a:r>
              <a:rPr lang="sv-SE" sz="2200" kern="0" dirty="0"/>
              <a:t>- Hög dos barn</a:t>
            </a:r>
          </a:p>
          <a:p>
            <a:pPr marL="434250" lvl="3" indent="0">
              <a:buNone/>
              <a:defRPr/>
            </a:pPr>
            <a:r>
              <a:rPr lang="sv-SE" sz="2200" kern="0" dirty="0"/>
              <a:t>- Åldersvarning barn</a:t>
            </a:r>
          </a:p>
          <a:p>
            <a:pPr indent="-285750">
              <a:buFont typeface="Arial" charset="0"/>
              <a:buChar char="•"/>
              <a:defRPr/>
            </a:pPr>
            <a:r>
              <a:rPr lang="sv-SE" sz="2200" kern="0" dirty="0"/>
              <a:t>Äldre</a:t>
            </a:r>
          </a:p>
          <a:p>
            <a:pPr marL="434250" lvl="3" indent="0">
              <a:buNone/>
              <a:defRPr/>
            </a:pPr>
            <a:r>
              <a:rPr lang="sv-SE" sz="2200" kern="0" dirty="0"/>
              <a:t>- Hög dos äldre</a:t>
            </a:r>
          </a:p>
          <a:p>
            <a:pPr marL="434250" lvl="3" indent="0">
              <a:buNone/>
              <a:defRPr/>
            </a:pPr>
            <a:r>
              <a:rPr lang="sv-SE" sz="2200" kern="0" dirty="0"/>
              <a:t>- Åldersvarning äldre</a:t>
            </a:r>
          </a:p>
          <a:p>
            <a:pPr marL="434250" lvl="3" indent="0">
              <a:buNone/>
              <a:defRPr/>
            </a:pPr>
            <a:endParaRPr lang="sv-SE" sz="2200" kern="0" dirty="0"/>
          </a:p>
        </p:txBody>
      </p:sp>
      <p:sp>
        <p:nvSpPr>
          <p:cNvPr id="2" name="Platshållare för innehåll 1"/>
          <p:cNvSpPr>
            <a:spLocks noGrp="1"/>
          </p:cNvSpPr>
          <p:nvPr>
            <p:ph sz="quarter" idx="17"/>
          </p:nvPr>
        </p:nvSpPr>
        <p:spPr/>
        <p:txBody>
          <a:bodyPr>
            <a:normAutofit/>
          </a:bodyPr>
          <a:lstStyle/>
          <a:p>
            <a:r>
              <a:rPr lang="sv-SE" sz="2200" dirty="0"/>
              <a:t>Dubbelmedicinering</a:t>
            </a:r>
          </a:p>
          <a:p>
            <a:r>
              <a:rPr lang="sv-SE" sz="2200" dirty="0"/>
              <a:t>Påverkar sjukdom</a:t>
            </a:r>
          </a:p>
          <a:p>
            <a:r>
              <a:rPr lang="sv-SE" sz="2200" dirty="0"/>
              <a:t>Interaktion</a:t>
            </a:r>
          </a:p>
          <a:p>
            <a:endParaRPr lang="sv-SE" sz="2200" dirty="0"/>
          </a:p>
          <a:p>
            <a:pPr marL="0" indent="0">
              <a:buNone/>
            </a:pPr>
            <a:r>
              <a:rPr lang="sv-SE" sz="2200" dirty="0"/>
              <a:t>Separata tjänster:</a:t>
            </a:r>
          </a:p>
          <a:p>
            <a:r>
              <a:rPr lang="sv-SE" sz="2200" dirty="0"/>
              <a:t>Fosterpåverkan</a:t>
            </a:r>
          </a:p>
          <a:p>
            <a:r>
              <a:rPr lang="sv-SE" sz="2200" dirty="0"/>
              <a:t>Amning</a:t>
            </a:r>
          </a:p>
        </p:txBody>
      </p:sp>
      <p:sp>
        <p:nvSpPr>
          <p:cNvPr id="4" name="Platshållare för bildnummer 3"/>
          <p:cNvSpPr>
            <a:spLocks noGrp="1"/>
          </p:cNvSpPr>
          <p:nvPr>
            <p:ph type="sldNum" sz="quarter" idx="4294967295"/>
          </p:nvPr>
        </p:nvSpPr>
        <p:spPr>
          <a:xfrm>
            <a:off x="250825" y="6525344"/>
            <a:ext cx="250825" cy="174897"/>
          </a:xfrm>
          <a:prstGeom prst="rect">
            <a:avLst/>
          </a:prstGeom>
        </p:spPr>
        <p:txBody>
          <a:bodyPr/>
          <a:lstStyle/>
          <a:p>
            <a:pPr>
              <a:defRPr/>
            </a:pPr>
            <a:fld id="{583AFED0-A12A-4D35-BE72-C7B1568A1B8E}" type="slidenum">
              <a:rPr lang="sv-SE" smtClean="0"/>
              <a:pPr>
                <a:defRPr/>
              </a:pPr>
              <a:t>6</a:t>
            </a:fld>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609" y="4725144"/>
            <a:ext cx="2160935" cy="1572043"/>
          </a:xfrm>
          <a:prstGeom prst="rect">
            <a:avLst/>
          </a:prstGeom>
        </p:spPr>
      </p:pic>
    </p:spTree>
    <p:extLst>
      <p:ext uri="{BB962C8B-B14F-4D97-AF65-F5344CB8AC3E}">
        <p14:creationId xmlns:p14="http://schemas.microsoft.com/office/powerpoint/2010/main" val="496077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46114" y="989892"/>
            <a:ext cx="7958334" cy="1214972"/>
          </a:xfrm>
        </p:spPr>
        <p:txBody>
          <a:bodyPr/>
          <a:lstStyle/>
          <a:p>
            <a:r>
              <a:rPr lang="sv-SE" dirty="0"/>
              <a:t>Grundförutsättningar för kategorierna</a:t>
            </a:r>
          </a:p>
        </p:txBody>
      </p:sp>
      <p:sp>
        <p:nvSpPr>
          <p:cNvPr id="5" name="Platshållare för innehåll 4"/>
          <p:cNvSpPr>
            <a:spLocks noGrp="1"/>
          </p:cNvSpPr>
          <p:nvPr>
            <p:ph sz="quarter" idx="16"/>
          </p:nvPr>
        </p:nvSpPr>
        <p:spPr>
          <a:xfrm>
            <a:off x="646114" y="2420888"/>
            <a:ext cx="8102351" cy="3663244"/>
          </a:xfrm>
        </p:spPr>
        <p:txBody>
          <a:bodyPr/>
          <a:lstStyle/>
          <a:p>
            <a:pPr marL="342900" indent="-342900">
              <a:lnSpc>
                <a:spcPct val="90000"/>
              </a:lnSpc>
              <a:defRPr/>
            </a:pPr>
            <a:r>
              <a:rPr lang="sv-SE" sz="2400" kern="0" dirty="0"/>
              <a:t>Kategorierna </a:t>
            </a:r>
            <a:r>
              <a:rPr lang="sv-SE" sz="2400" b="1" kern="0" dirty="0"/>
              <a:t>Barn, Hög dos och Äldre </a:t>
            </a:r>
            <a:r>
              <a:rPr lang="sv-SE" sz="2400" kern="0" dirty="0"/>
              <a:t>kräver </a:t>
            </a:r>
            <a:r>
              <a:rPr lang="sv-SE" sz="2400" u="sng" kern="0" dirty="0"/>
              <a:t>ett aktuellt recept </a:t>
            </a:r>
            <a:r>
              <a:rPr lang="sv-SE" sz="2400" kern="0" dirty="0"/>
              <a:t>för att EES ska generera signal.</a:t>
            </a:r>
          </a:p>
          <a:p>
            <a:pPr marL="0" indent="0">
              <a:lnSpc>
                <a:spcPct val="90000"/>
              </a:lnSpc>
              <a:buNone/>
              <a:defRPr/>
            </a:pPr>
            <a:endParaRPr lang="sv-SE" sz="2400" kern="0" dirty="0"/>
          </a:p>
          <a:p>
            <a:pPr marL="342900" indent="-342900">
              <a:lnSpc>
                <a:spcPct val="90000"/>
              </a:lnSpc>
              <a:defRPr/>
            </a:pPr>
            <a:r>
              <a:rPr lang="sv-SE" sz="2400" kern="0" dirty="0"/>
              <a:t>Kategorierna </a:t>
            </a:r>
            <a:r>
              <a:rPr lang="sv-SE" sz="2400" b="1" kern="0" dirty="0"/>
              <a:t>Dubbelmedicinering, Interaktioner och Påverkar sjukdom </a:t>
            </a:r>
            <a:r>
              <a:rPr lang="sv-SE" sz="2400" kern="0" dirty="0"/>
              <a:t>kräver två recept för att EES ska generera signal varav </a:t>
            </a:r>
            <a:r>
              <a:rPr lang="sv-SE" sz="2400" u="sng" kern="0" dirty="0"/>
              <a:t>minst ett recept måste vara aktuellt.</a:t>
            </a:r>
            <a:endParaRPr lang="sv-SE" sz="2400" kern="0" dirty="0"/>
          </a:p>
          <a:p>
            <a:pPr marL="888275" lvl="3" indent="-342900">
              <a:lnSpc>
                <a:spcPct val="90000"/>
              </a:lnSpc>
              <a:buFont typeface="Wingdings" panose="05000000000000000000" pitchFamily="2" charset="2"/>
              <a:buChar char="ü"/>
              <a:defRPr/>
            </a:pPr>
            <a:r>
              <a:rPr lang="sv-SE" sz="2400" kern="0" dirty="0"/>
              <a:t>Båda recepten kan vara aktuella eller</a:t>
            </a:r>
          </a:p>
          <a:p>
            <a:pPr marL="888275" lvl="3" indent="-342900">
              <a:lnSpc>
                <a:spcPct val="90000"/>
              </a:lnSpc>
              <a:buFont typeface="Wingdings" panose="05000000000000000000" pitchFamily="2" charset="2"/>
              <a:buChar char="ü"/>
              <a:defRPr/>
            </a:pPr>
            <a:r>
              <a:rPr lang="sv-SE" sz="2400" kern="0" dirty="0"/>
              <a:t>Ett aktuellt och ett inaktuellt recept</a:t>
            </a:r>
          </a:p>
          <a:p>
            <a:pPr marL="0" indent="0">
              <a:lnSpc>
                <a:spcPct val="90000"/>
              </a:lnSpc>
              <a:buNone/>
              <a:defRPr/>
            </a:pPr>
            <a:r>
              <a:rPr lang="sv-SE" i="1" kern="0" dirty="0"/>
              <a:t>OBS! två inaktuella recept genererar aldrig en EES signal.</a:t>
            </a:r>
          </a:p>
          <a:p>
            <a:endParaRPr lang="sv-SE" dirty="0"/>
          </a:p>
        </p:txBody>
      </p:sp>
    </p:spTree>
    <p:extLst>
      <p:ext uri="{BB962C8B-B14F-4D97-AF65-F5344CB8AC3E}">
        <p14:creationId xmlns:p14="http://schemas.microsoft.com/office/powerpoint/2010/main" val="12580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87DCF0-A6C0-4019-9A64-89F90AF1BCCC}"/>
              </a:ext>
            </a:extLst>
          </p:cNvPr>
          <p:cNvSpPr>
            <a:spLocks noGrp="1"/>
          </p:cNvSpPr>
          <p:nvPr>
            <p:ph type="title"/>
          </p:nvPr>
        </p:nvSpPr>
        <p:spPr/>
        <p:txBody>
          <a:bodyPr/>
          <a:lstStyle/>
          <a:p>
            <a:r>
              <a:rPr lang="sv-SE" dirty="0"/>
              <a:t>Vilka inaktuella recept tas med?</a:t>
            </a:r>
          </a:p>
        </p:txBody>
      </p:sp>
      <p:sp>
        <p:nvSpPr>
          <p:cNvPr id="3" name="Platshållare för innehåll 2">
            <a:extLst>
              <a:ext uri="{FF2B5EF4-FFF2-40B4-BE49-F238E27FC236}">
                <a16:creationId xmlns:a16="http://schemas.microsoft.com/office/drawing/2014/main" id="{9AAAB121-31AD-4F60-B929-0FD1F8315C58}"/>
              </a:ext>
            </a:extLst>
          </p:cNvPr>
          <p:cNvSpPr>
            <a:spLocks noGrp="1"/>
          </p:cNvSpPr>
          <p:nvPr>
            <p:ph sz="quarter" idx="16"/>
          </p:nvPr>
        </p:nvSpPr>
        <p:spPr>
          <a:xfrm>
            <a:off x="646113" y="1954808"/>
            <a:ext cx="7814319" cy="4392488"/>
          </a:xfrm>
        </p:spPr>
        <p:txBody>
          <a:bodyPr/>
          <a:lstStyle/>
          <a:p>
            <a:r>
              <a:rPr lang="sv-SE" dirty="0"/>
              <a:t>Inaktuella recept som kunden beräknas ha läkemedel kvar av hemma inkluderas i EES-analysen.</a:t>
            </a:r>
          </a:p>
          <a:p>
            <a:r>
              <a:rPr lang="sv-SE" dirty="0"/>
              <a:t>Beräknas utifrån förskriven mängd och daglig mängd + 25%.</a:t>
            </a:r>
          </a:p>
          <a:p>
            <a:r>
              <a:rPr lang="sv-SE" dirty="0"/>
              <a:t>Begränsad till max 125 dagar bakåt i tiden, för att få ett rimligt urval och generera relevanta signaler samt att inte orsaka signalbrus*.</a:t>
            </a:r>
          </a:p>
          <a:p>
            <a:r>
              <a:rPr lang="sv-SE" dirty="0"/>
              <a:t>125 dagar utgår från att kunden får hämta ut läkemedel för max tre månaders förbrukning (100 dagar + 25% = 125 dagar). </a:t>
            </a:r>
          </a:p>
          <a:p>
            <a:pPr marL="0" indent="0">
              <a:buNone/>
            </a:pPr>
            <a:r>
              <a:rPr lang="sv-SE" sz="1800" i="1" dirty="0"/>
              <a:t>Obs! Ett inaktuellt recept kan bara generera en signal tillsammans med ett aktuellt recept. Det vill säga genererar bara signaler i kategorierna Dubbelmedicinering, Interaktioner och Påverkar sjukdom. </a:t>
            </a:r>
          </a:p>
          <a:p>
            <a:endParaRPr lang="sv-SE" sz="2400" dirty="0"/>
          </a:p>
          <a:p>
            <a:endParaRPr lang="sv-SE" sz="2400" dirty="0"/>
          </a:p>
        </p:txBody>
      </p:sp>
    </p:spTree>
    <p:extLst>
      <p:ext uri="{BB962C8B-B14F-4D97-AF65-F5344CB8AC3E}">
        <p14:creationId xmlns:p14="http://schemas.microsoft.com/office/powerpoint/2010/main" val="241043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860A6A-22A2-4246-BE96-0D4A1707F7C5}"/>
              </a:ext>
            </a:extLst>
          </p:cNvPr>
          <p:cNvSpPr>
            <a:spLocks noGrp="1"/>
          </p:cNvSpPr>
          <p:nvPr>
            <p:ph type="title"/>
          </p:nvPr>
        </p:nvSpPr>
        <p:spPr/>
        <p:txBody>
          <a:bodyPr/>
          <a:lstStyle/>
          <a:p>
            <a:r>
              <a:rPr lang="sv-SE" dirty="0"/>
              <a:t>Begräsningar inaktuella recept</a:t>
            </a:r>
          </a:p>
        </p:txBody>
      </p:sp>
      <p:sp>
        <p:nvSpPr>
          <p:cNvPr id="3" name="Platshållare för innehåll 2">
            <a:extLst>
              <a:ext uri="{FF2B5EF4-FFF2-40B4-BE49-F238E27FC236}">
                <a16:creationId xmlns:a16="http://schemas.microsoft.com/office/drawing/2014/main" id="{99200A64-B950-4F6A-81D9-792CFBB4BC0F}"/>
              </a:ext>
            </a:extLst>
          </p:cNvPr>
          <p:cNvSpPr>
            <a:spLocks noGrp="1"/>
          </p:cNvSpPr>
          <p:nvPr>
            <p:ph sz="quarter" idx="16"/>
          </p:nvPr>
        </p:nvSpPr>
        <p:spPr>
          <a:xfrm>
            <a:off x="646113" y="1954808"/>
            <a:ext cx="7067549" cy="4392488"/>
          </a:xfrm>
        </p:spPr>
        <p:txBody>
          <a:bodyPr/>
          <a:lstStyle/>
          <a:p>
            <a:r>
              <a:rPr lang="sv-SE" sz="2400" dirty="0"/>
              <a:t>När doseringstext och daglig mängd ej är angivet kan inte EES beräkna förbrukningstiden.</a:t>
            </a:r>
          </a:p>
          <a:p>
            <a:endParaRPr lang="sv-SE" sz="2400" dirty="0"/>
          </a:p>
          <a:p>
            <a:pPr marL="171450" lvl="0" indent="-171450">
              <a:buFont typeface="Arial" panose="020B0604020202020204" pitchFamily="34" charset="0"/>
              <a:buChar char="•"/>
            </a:pPr>
            <a:r>
              <a:rPr lang="sv-SE" sz="2400" dirty="0"/>
              <a:t>Förpackningar som räcker längre än 125 dagar.</a:t>
            </a:r>
          </a:p>
          <a:p>
            <a:pPr marL="171450" lvl="0" indent="-171450">
              <a:buFont typeface="Arial" panose="020B0604020202020204" pitchFamily="34" charset="0"/>
              <a:buChar char="•"/>
            </a:pPr>
            <a:endParaRPr lang="sv-SE" sz="2400" dirty="0"/>
          </a:p>
          <a:p>
            <a:pPr marL="171450" lvl="0" indent="-171450">
              <a:buFont typeface="Arial" panose="020B0604020202020204" pitchFamily="34" charset="0"/>
              <a:buChar char="•"/>
            </a:pPr>
            <a:r>
              <a:rPr lang="sv-SE" sz="2400" dirty="0"/>
              <a:t>Förskriven mängd som inte överensstämmer med hur doseringen normalt anges samt doseringstext och/eller daglig mängd saknas. </a:t>
            </a:r>
          </a:p>
          <a:p>
            <a:endParaRPr lang="sv-SE" dirty="0"/>
          </a:p>
        </p:txBody>
      </p:sp>
    </p:spTree>
    <p:extLst>
      <p:ext uri="{BB962C8B-B14F-4D97-AF65-F5344CB8AC3E}">
        <p14:creationId xmlns:p14="http://schemas.microsoft.com/office/powerpoint/2010/main" val="328275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Blank">
  <a:themeElements>
    <a:clrScheme name="Anpassad 163">
      <a:dk1>
        <a:srgbClr val="000000"/>
      </a:dk1>
      <a:lt1>
        <a:sysClr val="window" lastClr="FFFFFF"/>
      </a:lt1>
      <a:dk2>
        <a:srgbClr val="4AC9FF"/>
      </a:dk2>
      <a:lt2>
        <a:srgbClr val="EEECE1"/>
      </a:lt2>
      <a:accent1>
        <a:srgbClr val="620063"/>
      </a:accent1>
      <a:accent2>
        <a:srgbClr val="55575A"/>
      </a:accent2>
      <a:accent3>
        <a:srgbClr val="4AC9FF"/>
      </a:accent3>
      <a:accent4>
        <a:srgbClr val="620063"/>
      </a:accent4>
      <a:accent5>
        <a:srgbClr val="000000"/>
      </a:accent5>
      <a:accent6>
        <a:srgbClr val="000000"/>
      </a:accent6>
      <a:hlink>
        <a:srgbClr val="000000"/>
      </a:hlink>
      <a:folHlink>
        <a:srgbClr val="620063"/>
      </a:folHlink>
    </a:clrScheme>
    <a:fontScheme name="Arial eH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eHälsomyndigheten">
      <a:dk1>
        <a:sysClr val="windowText" lastClr="000000"/>
      </a:dk1>
      <a:lt1>
        <a:sysClr val="window" lastClr="FFFFFF"/>
      </a:lt1>
      <a:dk2>
        <a:srgbClr val="1F497D"/>
      </a:dk2>
      <a:lt2>
        <a:srgbClr val="EEECE1"/>
      </a:lt2>
      <a:accent1>
        <a:srgbClr val="672565"/>
      </a:accent1>
      <a:accent2>
        <a:srgbClr val="55575A"/>
      </a:accent2>
      <a:accent3>
        <a:srgbClr val="00A7E2"/>
      </a:accent3>
      <a:accent4>
        <a:srgbClr val="EE9BAD"/>
      </a:accent4>
      <a:accent5>
        <a:srgbClr val="32DAC4"/>
      </a:accent5>
      <a:accent6>
        <a:srgbClr val="DDC4BA"/>
      </a:accent6>
      <a:hlink>
        <a:srgbClr val="0000FF"/>
      </a:hlink>
      <a:folHlink>
        <a:srgbClr val="800080"/>
      </a:folHlink>
    </a:clrScheme>
    <a:fontScheme name="eHälsomyndigheten">
      <a:majorFont>
        <a:latin typeface="Arial Narrow"/>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eHälsomyndigheten">
      <a:dk1>
        <a:sysClr val="windowText" lastClr="000000"/>
      </a:dk1>
      <a:lt1>
        <a:sysClr val="window" lastClr="FFFFFF"/>
      </a:lt1>
      <a:dk2>
        <a:srgbClr val="1F497D"/>
      </a:dk2>
      <a:lt2>
        <a:srgbClr val="EEECE1"/>
      </a:lt2>
      <a:accent1>
        <a:srgbClr val="672565"/>
      </a:accent1>
      <a:accent2>
        <a:srgbClr val="55575A"/>
      </a:accent2>
      <a:accent3>
        <a:srgbClr val="00A7E2"/>
      </a:accent3>
      <a:accent4>
        <a:srgbClr val="EE9BAD"/>
      </a:accent4>
      <a:accent5>
        <a:srgbClr val="32DAC4"/>
      </a:accent5>
      <a:accent6>
        <a:srgbClr val="DDC4BA"/>
      </a:accent6>
      <a:hlink>
        <a:srgbClr val="0000FF"/>
      </a:hlink>
      <a:folHlink>
        <a:srgbClr val="800080"/>
      </a:folHlink>
    </a:clrScheme>
    <a:fontScheme name="eHälsomyndigheten">
      <a:majorFont>
        <a:latin typeface="Arial Narrow"/>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ormal" ma:contentTypeID="0x010100DC1D8ECDB72C194F9F7841CC62E2C4650060FBCE96506127449E8C1FC6A5C45422" ma:contentTypeVersion="6" ma:contentTypeDescription="Create a new document." ma:contentTypeScope="" ma:versionID="1147b42f3829f9283cf9c8cdd3dc8f3e">
  <xsd:schema xmlns:xsd="http://www.w3.org/2001/XMLSchema" xmlns:xs="http://www.w3.org/2001/XMLSchema" xmlns:p="http://schemas.microsoft.com/office/2006/metadata/properties" xmlns:ns2="c28f52af-a8f8-4551-b8ae-866ae79b83b4" xmlns:ns3="36f31b6a-474e-4fba-ba7a-a4053c20e99a" xmlns:ns4="d5b54028-4bcf-4b52-80a4-04714c45fd22" targetNamespace="http://schemas.microsoft.com/office/2006/metadata/properties" ma:root="true" ma:fieldsID="7248007efc9a40cca0570c0ab600ba47" ns2:_="" ns3:_="" ns4:_="">
    <xsd:import namespace="c28f52af-a8f8-4551-b8ae-866ae79b83b4"/>
    <xsd:import namespace="36f31b6a-474e-4fba-ba7a-a4053c20e99a"/>
    <xsd:import namespace="d5b54028-4bcf-4b52-80a4-04714c45fd22"/>
    <xsd:element name="properties">
      <xsd:complexType>
        <xsd:sequence>
          <xsd:element name="documentManagement">
            <xsd:complexType>
              <xsd:all>
                <xsd:element ref="ns2:SIStatusOfDocumentColumn413" minOccurs="0"/>
                <xsd:element ref="ns2:Handlingstyp" minOccurs="0"/>
                <xsd:element ref="ns3:DocStat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f52af-a8f8-4551-b8ae-866ae79b83b4" elementFormDefault="qualified">
    <xsd:import namespace="http://schemas.microsoft.com/office/2006/documentManagement/types"/>
    <xsd:import namespace="http://schemas.microsoft.com/office/infopath/2007/PartnerControls"/>
    <xsd:element name="SIStatusOfDocumentColumn413" ma:index="8" nillable="true" ma:displayName="Status of the document" ma:internalName="SIStatusOfDocumentColumn413">
      <xsd:simpleType>
        <xsd:restriction base="dms:Text">
          <xsd:maxLength value="255"/>
        </xsd:restriction>
      </xsd:simpleType>
    </xsd:element>
    <xsd:element name="Handlingstyp" ma:index="9" nillable="true" ma:displayName="Handlingstyp" ma:list="{a10b8abd-708c-4061-93b9-31cd1f76653d}" ma:internalName="Handlingstyp" ma:readOnly="false" ma:showField="Title" ma:web="c28f52af-a8f8-4551-b8ae-866ae79b83b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6f31b6a-474e-4fba-ba7a-a4053c20e99a" elementFormDefault="qualified">
    <xsd:import namespace="http://schemas.microsoft.com/office/2006/documentManagement/types"/>
    <xsd:import namespace="http://schemas.microsoft.com/office/infopath/2007/PartnerControls"/>
    <xsd:element name="DocState" ma:index="10" nillable="true" ma:displayName="Status godkännande" ma:internalName="DocStat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b54028-4bcf-4b52-80a4-04714c45fd22"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IStatusOfDocumentColumn413 xmlns="c28f52af-a8f8-4551-b8ae-866ae79b83b4" xsi:nil="true"/>
    <Handlingstyp xmlns="c28f52af-a8f8-4551-b8ae-866ae79b83b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387814-A9E6-48A1-BF5F-381CB13853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f52af-a8f8-4551-b8ae-866ae79b83b4"/>
    <ds:schemaRef ds:uri="36f31b6a-474e-4fba-ba7a-a4053c20e99a"/>
    <ds:schemaRef ds:uri="d5b54028-4bcf-4b52-80a4-04714c45f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860A2C-2DA9-433C-B6B1-4F682DCA7EA8}">
  <ds:schemaRefs>
    <ds:schemaRef ds:uri="http://purl.org/dc/dcmitype/"/>
    <ds:schemaRef ds:uri="http://schemas.microsoft.com/office/2006/documentManagement/types"/>
    <ds:schemaRef ds:uri="d5b54028-4bcf-4b52-80a4-04714c45fd22"/>
    <ds:schemaRef ds:uri="http://purl.org/dc/terms/"/>
    <ds:schemaRef ds:uri="http://schemas.microsoft.com/office/infopath/2007/PartnerControls"/>
    <ds:schemaRef ds:uri="36f31b6a-474e-4fba-ba7a-a4053c20e99a"/>
    <ds:schemaRef ds:uri="http://schemas.microsoft.com/office/2006/metadata/properties"/>
    <ds:schemaRef ds:uri="http://schemas.openxmlformats.org/package/2006/metadata/core-properties"/>
    <ds:schemaRef ds:uri="c28f52af-a8f8-4551-b8ae-866ae79b83b4"/>
    <ds:schemaRef ds:uri="http://www.w3.org/XML/1998/namespace"/>
    <ds:schemaRef ds:uri="http://purl.org/dc/elements/1.1/"/>
  </ds:schemaRefs>
</ds:datastoreItem>
</file>

<file path=customXml/itemProps3.xml><?xml version="1.0" encoding="utf-8"?>
<ds:datastoreItem xmlns:ds="http://schemas.openxmlformats.org/officeDocument/2006/customXml" ds:itemID="{0038838B-15F8-4B85-A89A-FF85F7C3AD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14318</TotalTime>
  <Words>8145</Words>
  <Application>Microsoft Office PowerPoint</Application>
  <PresentationFormat>Bildspel på skärmen (4:3)</PresentationFormat>
  <Paragraphs>464</Paragraphs>
  <Slides>23</Slides>
  <Notes>23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23</vt:i4>
      </vt:variant>
    </vt:vector>
  </HeadingPairs>
  <TitlesOfParts>
    <vt:vector size="27" baseType="lpstr">
      <vt:lpstr>Arial</vt:lpstr>
      <vt:lpstr>Perpetua</vt:lpstr>
      <vt:lpstr>Wingdings</vt:lpstr>
      <vt:lpstr>Blank</vt:lpstr>
      <vt:lpstr>Elektroniskt expertstöd (EES)  Grundutbildning</vt:lpstr>
      <vt:lpstr>Recepthanteringens utveckling</vt:lpstr>
      <vt:lpstr>Farmaceutens skyldigheter enligt Läkemedelverkets föreskrifter </vt:lpstr>
      <vt:lpstr>Vad är Elektroniskt expertstöd (EES)?</vt:lpstr>
      <vt:lpstr>Farmaceuten arbetar med EES</vt:lpstr>
      <vt:lpstr>Kategorier</vt:lpstr>
      <vt:lpstr>Grundförutsättningar för kategorierna</vt:lpstr>
      <vt:lpstr>Vilka inaktuella recept tas med?</vt:lpstr>
      <vt:lpstr>Begräsningar inaktuella recept</vt:lpstr>
      <vt:lpstr>Hög dos</vt:lpstr>
      <vt:lpstr>Barn</vt:lpstr>
      <vt:lpstr>Barn</vt:lpstr>
      <vt:lpstr>Äldre</vt:lpstr>
      <vt:lpstr>Äldre</vt:lpstr>
      <vt:lpstr>Dubbelmedicinering</vt:lpstr>
      <vt:lpstr>Påverkar sjukdom</vt:lpstr>
      <vt:lpstr>Janusmed interaktioner klassificering</vt:lpstr>
      <vt:lpstr>Janusmed fosterpåverkan klassificering</vt:lpstr>
      <vt:lpstr>Janusmed amning klassificering</vt:lpstr>
      <vt:lpstr>Kvalitetssäkring av innehåll</vt:lpstr>
      <vt:lpstr>Möjligheter med EES</vt:lpstr>
      <vt:lpstr>Sammanfattning</vt:lpstr>
      <vt:lpstr>Tack</vt:lpstr>
    </vt:vector>
  </TitlesOfParts>
  <Company>Apotekens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Elektroniskt expertstöd – EES Grundutbildning</dc:title>
  <dc:creator>Maria Wanrud</dc:creator>
  <cp:lastModifiedBy>Göran Svensson</cp:lastModifiedBy>
  <cp:revision>207</cp:revision>
  <cp:lastPrinted>2021-07-02T09:28:51Z</cp:lastPrinted>
  <dcterms:created xsi:type="dcterms:W3CDTF">2016-05-13T11:38:40Z</dcterms:created>
  <dcterms:modified xsi:type="dcterms:W3CDTF">2024-02-05T13:17:52Z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0x010100DC1D8ECDB72C194F9F7841CC62E2C4650060FBCE96506127449E8C1FC6A5C45422</vt:lpwstr>
  </property>
  <property fmtid="{D5CDD505-2E9C-101B-9397-08002B2CF9AE}" pid="3" name="ProjectRecno">
    <vt:lpwstr>200033</vt:lpwstr>
  </property>
</Properties>
</file>